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Cooper Hewitt Bold" charset="1" panose="00000000000000000000"/>
      <p:regular r:id="rId44"/>
    </p:embeddedFont>
    <p:embeddedFont>
      <p:font typeface="Cooper Hewitt" charset="1" panose="00000000000000000000"/>
      <p:regular r:id="rId45"/>
    </p:embeddedFont>
    <p:embeddedFont>
      <p:font typeface="DM Sans" charset="1" panose="00000000000000000000"/>
      <p:regular r:id="rId46"/>
    </p:embeddedFont>
    <p:embeddedFont>
      <p:font typeface="DM Sans Bold" charset="1" panose="00000000000000000000"/>
      <p:regular r:id="rId47"/>
    </p:embeddedFont>
    <p:embeddedFont>
      <p:font typeface="Canva Sans" charset="1" panose="020B0503030501040103"/>
      <p:regular r:id="rId48"/>
    </p:embeddedFont>
    <p:embeddedFont>
      <p:font typeface="Canva Sans Bold" charset="1" panose="020B0803030501040103"/>
      <p:regular r:id="rId49"/>
    </p:embeddedFont>
    <p:embeddedFont>
      <p:font typeface="DM Sans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5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722887" y="-4247682"/>
            <a:ext cx="19258069" cy="19258069"/>
          </a:xfrm>
          <a:custGeom>
            <a:avLst/>
            <a:gdLst/>
            <a:ahLst/>
            <a:cxnLst/>
            <a:rect r="r" b="b" t="t" l="l"/>
            <a:pathLst>
              <a:path h="19258069" w="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56031" y="2731879"/>
            <a:ext cx="7803269" cy="5347823"/>
            <a:chOff x="0" y="0"/>
            <a:chExt cx="10404359" cy="7130431"/>
          </a:xfrm>
        </p:grpSpPr>
        <p:sp>
          <p:nvSpPr>
            <p:cNvPr name="Freeform 4" id="4"/>
            <p:cNvSpPr/>
            <p:nvPr/>
          </p:nvSpPr>
          <p:spPr>
            <a:xfrm flipH="false" flipV="false" rot="0">
              <a:off x="0" y="3939452"/>
              <a:ext cx="4957736" cy="3190979"/>
            </a:xfrm>
            <a:custGeom>
              <a:avLst/>
              <a:gdLst/>
              <a:ahLst/>
              <a:cxnLst/>
              <a:rect r="r" b="b" t="t" l="l"/>
              <a:pathLst>
                <a:path h="3190979" w="4957736">
                  <a:moveTo>
                    <a:pt x="0" y="0"/>
                  </a:moveTo>
                  <a:lnTo>
                    <a:pt x="4957736" y="0"/>
                  </a:lnTo>
                  <a:lnTo>
                    <a:pt x="4957736" y="3190979"/>
                  </a:lnTo>
                  <a:lnTo>
                    <a:pt x="0" y="3190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61431" y="1657297"/>
              <a:ext cx="3842929" cy="5257738"/>
            </a:xfrm>
            <a:custGeom>
              <a:avLst/>
              <a:gdLst/>
              <a:ahLst/>
              <a:cxnLst/>
              <a:rect r="r" b="b" t="t" l="l"/>
              <a:pathLst>
                <a:path h="5257738" w="3842929">
                  <a:moveTo>
                    <a:pt x="0" y="0"/>
                  </a:moveTo>
                  <a:lnTo>
                    <a:pt x="3842928" y="0"/>
                  </a:lnTo>
                  <a:lnTo>
                    <a:pt x="3842928" y="5257738"/>
                  </a:lnTo>
                  <a:lnTo>
                    <a:pt x="0" y="5257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49735" y="0"/>
              <a:ext cx="4935457" cy="6298147"/>
            </a:xfrm>
            <a:custGeom>
              <a:avLst/>
              <a:gdLst/>
              <a:ahLst/>
              <a:cxnLst/>
              <a:rect r="r" b="b" t="t" l="l"/>
              <a:pathLst>
                <a:path h="6298147" w="4935457">
                  <a:moveTo>
                    <a:pt x="0" y="0"/>
                  </a:moveTo>
                  <a:lnTo>
                    <a:pt x="4935457" y="0"/>
                  </a:lnTo>
                  <a:lnTo>
                    <a:pt x="4935457" y="6298147"/>
                  </a:lnTo>
                  <a:lnTo>
                    <a:pt x="0" y="62981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807606" y="306720"/>
              <a:ext cx="4631471" cy="4897992"/>
            </a:xfrm>
            <a:custGeom>
              <a:avLst/>
              <a:gdLst/>
              <a:ahLst/>
              <a:cxnLst/>
              <a:rect r="r" b="b" t="t" l="l"/>
              <a:pathLst>
                <a:path h="4897992" w="4631471">
                  <a:moveTo>
                    <a:pt x="0" y="0"/>
                  </a:moveTo>
                  <a:lnTo>
                    <a:pt x="4631471" y="0"/>
                  </a:lnTo>
                  <a:lnTo>
                    <a:pt x="4631471" y="4897992"/>
                  </a:lnTo>
                  <a:lnTo>
                    <a:pt x="0" y="4897992"/>
                  </a:lnTo>
                  <a:lnTo>
                    <a:pt x="0" y="0"/>
                  </a:lnTo>
                  <a:close/>
                </a:path>
              </a:pathLst>
            </a:custGeom>
            <a:blipFill>
              <a:blip r:embed="rId10"/>
              <a:stretch>
                <a:fillRect l="0" t="0" r="0" b="-759"/>
              </a:stretch>
            </a:blipFill>
          </p:spPr>
        </p:sp>
      </p:grpSp>
      <p:sp>
        <p:nvSpPr>
          <p:cNvPr name="TextBox 8" id="8"/>
          <p:cNvSpPr txBox="true"/>
          <p:nvPr/>
        </p:nvSpPr>
        <p:spPr>
          <a:xfrm rot="0">
            <a:off x="1028700" y="3013229"/>
            <a:ext cx="9904619" cy="2392562"/>
          </a:xfrm>
          <a:prstGeom prst="rect">
            <a:avLst/>
          </a:prstGeom>
        </p:spPr>
        <p:txBody>
          <a:bodyPr anchor="t" rtlCol="false" tIns="0" lIns="0" bIns="0" rIns="0">
            <a:spAutoFit/>
          </a:bodyPr>
          <a:lstStyle/>
          <a:p>
            <a:pPr algn="l">
              <a:lnSpc>
                <a:spcPts val="16818"/>
              </a:lnSpc>
            </a:pPr>
            <a:r>
              <a:rPr lang="en-US" sz="12013" b="true">
                <a:solidFill>
                  <a:srgbClr val="343434"/>
                </a:solidFill>
                <a:latin typeface="Cooper Hewitt Bold"/>
                <a:ea typeface="Cooper Hewitt Bold"/>
                <a:cs typeface="Cooper Hewitt Bold"/>
                <a:sym typeface="Cooper Hewitt Bold"/>
              </a:rPr>
              <a:t>IMAGE</a:t>
            </a:r>
          </a:p>
        </p:txBody>
      </p:sp>
      <p:sp>
        <p:nvSpPr>
          <p:cNvPr name="TextBox 9" id="9"/>
          <p:cNvSpPr txBox="true"/>
          <p:nvPr/>
        </p:nvSpPr>
        <p:spPr>
          <a:xfrm rot="0">
            <a:off x="1028700" y="4658922"/>
            <a:ext cx="8626948" cy="1926237"/>
          </a:xfrm>
          <a:prstGeom prst="rect">
            <a:avLst/>
          </a:prstGeom>
        </p:spPr>
        <p:txBody>
          <a:bodyPr anchor="t" rtlCol="false" tIns="0" lIns="0" bIns="0" rIns="0">
            <a:spAutoFit/>
          </a:bodyPr>
          <a:lstStyle/>
          <a:p>
            <a:pPr algn="l">
              <a:lnSpc>
                <a:spcPts val="13529"/>
              </a:lnSpc>
            </a:pPr>
            <a:r>
              <a:rPr lang="en-US" sz="9663">
                <a:solidFill>
                  <a:srgbClr val="343434"/>
                </a:solidFill>
                <a:latin typeface="Cooper Hewitt"/>
                <a:ea typeface="Cooper Hewitt"/>
                <a:cs typeface="Cooper Hewitt"/>
                <a:sym typeface="Cooper Hewitt"/>
              </a:rPr>
              <a:t>SEGMENTATION</a:t>
            </a:r>
          </a:p>
        </p:txBody>
      </p:sp>
      <p:sp>
        <p:nvSpPr>
          <p:cNvPr name="TextBox 10" id="10"/>
          <p:cNvSpPr txBox="true"/>
          <p:nvPr/>
        </p:nvSpPr>
        <p:spPr>
          <a:xfrm rot="0">
            <a:off x="1055075" y="6673696"/>
            <a:ext cx="7793067" cy="280670"/>
          </a:xfrm>
          <a:prstGeom prst="rect">
            <a:avLst/>
          </a:prstGeom>
        </p:spPr>
        <p:txBody>
          <a:bodyPr anchor="t" rtlCol="false" tIns="0" lIns="0" bIns="0" rIns="0">
            <a:spAutoFit/>
          </a:bodyPr>
          <a:lstStyle/>
          <a:p>
            <a:pPr algn="just">
              <a:lnSpc>
                <a:spcPts val="2380"/>
              </a:lnSpc>
            </a:pPr>
            <a:r>
              <a:rPr lang="en-US" sz="1700">
                <a:solidFill>
                  <a:srgbClr val="343434"/>
                </a:solidFill>
                <a:latin typeface="DM Sans"/>
                <a:ea typeface="DM Sans"/>
                <a:cs typeface="DM Sans"/>
                <a:sym typeface="DM Sans"/>
              </a:rPr>
              <a:t>Computer Vision Project</a:t>
            </a:r>
          </a:p>
        </p:txBody>
      </p:sp>
      <p:sp>
        <p:nvSpPr>
          <p:cNvPr name="TextBox 11" id="11"/>
          <p:cNvSpPr txBox="true"/>
          <p:nvPr/>
        </p:nvSpPr>
        <p:spPr>
          <a:xfrm rot="0">
            <a:off x="16253563" y="8991600"/>
            <a:ext cx="1005737" cy="266700"/>
          </a:xfrm>
          <a:prstGeom prst="rect">
            <a:avLst/>
          </a:prstGeom>
        </p:spPr>
        <p:txBody>
          <a:bodyPr anchor="t" rtlCol="false" tIns="0" lIns="0" bIns="0" rIns="0">
            <a:spAutoFit/>
          </a:bodyPr>
          <a:lstStyle/>
          <a:p>
            <a:pPr algn="r">
              <a:lnSpc>
                <a:spcPts val="2100"/>
              </a:lnSpc>
            </a:pPr>
            <a:r>
              <a:rPr lang="en-US" sz="1500" b="true">
                <a:solidFill>
                  <a:srgbClr val="343434"/>
                </a:solidFill>
                <a:latin typeface="DM Sans Bold"/>
                <a:ea typeface="DM Sans Bold"/>
                <a:cs typeface="DM Sans Bold"/>
                <a:sym typeface="DM Sans Bold"/>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6598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09164" y="2656258"/>
            <a:ext cx="12198958" cy="1527436"/>
            <a:chOff x="0" y="0"/>
            <a:chExt cx="16265277" cy="2036581"/>
          </a:xfrm>
        </p:grpSpPr>
        <p:grpSp>
          <p:nvGrpSpPr>
            <p:cNvPr name="Group 4" id="4"/>
            <p:cNvGrpSpPr/>
            <p:nvPr/>
          </p:nvGrpSpPr>
          <p:grpSpPr>
            <a:xfrm rot="0">
              <a:off x="5947694" y="0"/>
              <a:ext cx="4208186" cy="2036581"/>
              <a:chOff x="0" y="0"/>
              <a:chExt cx="831247" cy="402288"/>
            </a:xfrm>
          </p:grpSpPr>
          <p:sp>
            <p:nvSpPr>
              <p:cNvPr name="Freeform 5" id="5"/>
              <p:cNvSpPr/>
              <p:nvPr/>
            </p:nvSpPr>
            <p:spPr>
              <a:xfrm flipH="false" flipV="false" rot="0">
                <a:off x="0" y="0"/>
                <a:ext cx="831247" cy="402288"/>
              </a:xfrm>
              <a:custGeom>
                <a:avLst/>
                <a:gdLst/>
                <a:ahLst/>
                <a:cxnLst/>
                <a:rect r="r" b="b" t="t" l="l"/>
                <a:pathLst>
                  <a:path h="402288" w="831247">
                    <a:moveTo>
                      <a:pt x="125102" y="0"/>
                    </a:moveTo>
                    <a:lnTo>
                      <a:pt x="706145" y="0"/>
                    </a:lnTo>
                    <a:cubicBezTo>
                      <a:pt x="775237" y="0"/>
                      <a:pt x="831247" y="56010"/>
                      <a:pt x="831247" y="125102"/>
                    </a:cubicBezTo>
                    <a:lnTo>
                      <a:pt x="831247" y="277186"/>
                    </a:lnTo>
                    <a:cubicBezTo>
                      <a:pt x="831247" y="310365"/>
                      <a:pt x="818066" y="342185"/>
                      <a:pt x="794605" y="365646"/>
                    </a:cubicBezTo>
                    <a:cubicBezTo>
                      <a:pt x="771144" y="389107"/>
                      <a:pt x="739324" y="402288"/>
                      <a:pt x="706145" y="402288"/>
                    </a:cubicBezTo>
                    <a:lnTo>
                      <a:pt x="125102" y="402288"/>
                    </a:lnTo>
                    <a:cubicBezTo>
                      <a:pt x="56010" y="402288"/>
                      <a:pt x="0" y="346278"/>
                      <a:pt x="0" y="277186"/>
                    </a:cubicBezTo>
                    <a:lnTo>
                      <a:pt x="0" y="125102"/>
                    </a:lnTo>
                    <a:cubicBezTo>
                      <a:pt x="0" y="56010"/>
                      <a:pt x="56010" y="0"/>
                      <a:pt x="125102" y="0"/>
                    </a:cubicBezTo>
                    <a:close/>
                  </a:path>
                </a:pathLst>
              </a:custGeom>
              <a:solidFill>
                <a:srgbClr val="BC81CA"/>
              </a:solidFill>
            </p:spPr>
          </p:sp>
          <p:sp>
            <p:nvSpPr>
              <p:cNvPr name="TextBox 6" id="6"/>
              <p:cNvSpPr txBox="true"/>
              <p:nvPr/>
            </p:nvSpPr>
            <p:spPr>
              <a:xfrm>
                <a:off x="0" y="-104775"/>
                <a:ext cx="831247" cy="507063"/>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MODEL</a:t>
                </a:r>
              </a:p>
            </p:txBody>
          </p:sp>
        </p:grpSp>
        <p:sp>
          <p:nvSpPr>
            <p:cNvPr name="AutoShape 7" id="7"/>
            <p:cNvSpPr/>
            <p:nvPr/>
          </p:nvSpPr>
          <p:spPr>
            <a:xfrm>
              <a:off x="4186108" y="1018291"/>
              <a:ext cx="1761586" cy="0"/>
            </a:xfrm>
            <a:prstGeom prst="line">
              <a:avLst/>
            </a:prstGeom>
            <a:ln cap="flat" w="50800">
              <a:solidFill>
                <a:srgbClr val="000000"/>
              </a:solidFill>
              <a:prstDash val="solid"/>
              <a:headEnd type="none" len="sm" w="sm"/>
              <a:tailEnd type="arrow" len="sm" w="med"/>
            </a:ln>
          </p:spPr>
        </p:sp>
        <p:sp>
          <p:nvSpPr>
            <p:cNvPr name="TextBox 8" id="8"/>
            <p:cNvSpPr txBox="true"/>
            <p:nvPr/>
          </p:nvSpPr>
          <p:spPr>
            <a:xfrm rot="0">
              <a:off x="0" y="550930"/>
              <a:ext cx="3861360" cy="858521"/>
            </a:xfrm>
            <a:prstGeom prst="rect">
              <a:avLst/>
            </a:prstGeom>
          </p:spPr>
          <p:txBody>
            <a:bodyPr anchor="t" rtlCol="false" tIns="0" lIns="0" bIns="0" rIns="0">
              <a:spAutoFit/>
            </a:bodyPr>
            <a:lstStyle/>
            <a:p>
              <a:pPr algn="ctr">
                <a:lnSpc>
                  <a:spcPts val="5459"/>
                </a:lnSpc>
              </a:pPr>
              <a:r>
                <a:rPr lang="en-US" sz="3899">
                  <a:solidFill>
                    <a:srgbClr val="343434"/>
                  </a:solidFill>
                  <a:latin typeface="Canva Sans"/>
                  <a:ea typeface="Canva Sans"/>
                  <a:cs typeface="Canva Sans"/>
                  <a:sym typeface="Canva Sans"/>
                </a:rPr>
                <a:t>(256, 256, 3)</a:t>
              </a:r>
            </a:p>
          </p:txBody>
        </p:sp>
        <p:sp>
          <p:nvSpPr>
            <p:cNvPr name="AutoShape 9" id="9"/>
            <p:cNvSpPr/>
            <p:nvPr/>
          </p:nvSpPr>
          <p:spPr>
            <a:xfrm flipV="true">
              <a:off x="10155880" y="1043691"/>
              <a:ext cx="1761586" cy="0"/>
            </a:xfrm>
            <a:prstGeom prst="line">
              <a:avLst/>
            </a:prstGeom>
            <a:ln cap="flat" w="50800">
              <a:solidFill>
                <a:srgbClr val="000000"/>
              </a:solidFill>
              <a:prstDash val="solid"/>
              <a:headEnd type="none" len="sm" w="sm"/>
              <a:tailEnd type="arrow" len="sm" w="med"/>
            </a:ln>
          </p:spPr>
        </p:sp>
        <p:sp>
          <p:nvSpPr>
            <p:cNvPr name="TextBox 10" id="10"/>
            <p:cNvSpPr txBox="true"/>
            <p:nvPr/>
          </p:nvSpPr>
          <p:spPr>
            <a:xfrm rot="0">
              <a:off x="12080429" y="576330"/>
              <a:ext cx="4184848" cy="858521"/>
            </a:xfrm>
            <a:prstGeom prst="rect">
              <a:avLst/>
            </a:prstGeom>
          </p:spPr>
          <p:txBody>
            <a:bodyPr anchor="t" rtlCol="false" tIns="0" lIns="0" bIns="0" rIns="0">
              <a:spAutoFit/>
            </a:bodyPr>
            <a:lstStyle/>
            <a:p>
              <a:pPr algn="ctr">
                <a:lnSpc>
                  <a:spcPts val="5459"/>
                </a:lnSpc>
              </a:pPr>
              <a:r>
                <a:rPr lang="en-US" sz="3899">
                  <a:solidFill>
                    <a:srgbClr val="343434"/>
                  </a:solidFill>
                  <a:latin typeface="Canva Sans"/>
                  <a:ea typeface="Canva Sans"/>
                  <a:cs typeface="Canva Sans"/>
                  <a:sym typeface="Canva Sans"/>
                </a:rPr>
                <a:t>(256, 256, ID)</a:t>
              </a:r>
            </a:p>
          </p:txBody>
        </p:sp>
      </p:grpSp>
      <p:sp>
        <p:nvSpPr>
          <p:cNvPr name="Freeform 11" id="11"/>
          <p:cNvSpPr/>
          <p:nvPr/>
        </p:nvSpPr>
        <p:spPr>
          <a:xfrm flipH="false" flipV="false" rot="0">
            <a:off x="1709674" y="4183694"/>
            <a:ext cx="5079834" cy="5097215"/>
          </a:xfrm>
          <a:custGeom>
            <a:avLst/>
            <a:gdLst/>
            <a:ahLst/>
            <a:cxnLst/>
            <a:rect r="r" b="b" t="t" l="l"/>
            <a:pathLst>
              <a:path h="5097215" w="5079834">
                <a:moveTo>
                  <a:pt x="0" y="0"/>
                </a:moveTo>
                <a:lnTo>
                  <a:pt x="5079835" y="0"/>
                </a:lnTo>
                <a:lnTo>
                  <a:pt x="5079835" y="5097215"/>
                </a:lnTo>
                <a:lnTo>
                  <a:pt x="0" y="5097215"/>
                </a:lnTo>
                <a:lnTo>
                  <a:pt x="0" y="0"/>
                </a:lnTo>
                <a:close/>
              </a:path>
            </a:pathLst>
          </a:custGeom>
          <a:blipFill>
            <a:blip r:embed="rId4"/>
            <a:stretch>
              <a:fillRect l="-11931" t="-7411" r="-230502" b="-7766"/>
            </a:stretch>
          </a:blipFill>
        </p:spPr>
      </p:sp>
      <p:sp>
        <p:nvSpPr>
          <p:cNvPr name="Freeform 12" id="12"/>
          <p:cNvSpPr/>
          <p:nvPr/>
        </p:nvSpPr>
        <p:spPr>
          <a:xfrm flipH="false" flipV="false" rot="0">
            <a:off x="11498491" y="4183694"/>
            <a:ext cx="4912311" cy="5097215"/>
          </a:xfrm>
          <a:custGeom>
            <a:avLst/>
            <a:gdLst/>
            <a:ahLst/>
            <a:cxnLst/>
            <a:rect r="r" b="b" t="t" l="l"/>
            <a:pathLst>
              <a:path h="5097215" w="4912311">
                <a:moveTo>
                  <a:pt x="0" y="0"/>
                </a:moveTo>
                <a:lnTo>
                  <a:pt x="4912311" y="0"/>
                </a:lnTo>
                <a:lnTo>
                  <a:pt x="4912311" y="5097215"/>
                </a:lnTo>
                <a:lnTo>
                  <a:pt x="0" y="5097215"/>
                </a:lnTo>
                <a:lnTo>
                  <a:pt x="0" y="0"/>
                </a:lnTo>
                <a:close/>
              </a:path>
            </a:pathLst>
          </a:custGeom>
          <a:blipFill>
            <a:blip r:embed="rId4"/>
            <a:stretch>
              <a:fillRect l="-245847" t="-6145" r="-3005" b="-7321"/>
            </a:stretch>
          </a:blipFill>
        </p:spPr>
      </p:sp>
      <p:sp>
        <p:nvSpPr>
          <p:cNvPr name="TextBox 13" id="13"/>
          <p:cNvSpPr txBox="true"/>
          <p:nvPr/>
        </p:nvSpPr>
        <p:spPr>
          <a:xfrm rot="0">
            <a:off x="6789509" y="733425"/>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14" id="14"/>
          <p:cNvSpPr txBox="true"/>
          <p:nvPr/>
        </p:nvSpPr>
        <p:spPr>
          <a:xfrm rot="0">
            <a:off x="1028700" y="1769163"/>
            <a:ext cx="4813548"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Input &amp; 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89509" y="733425"/>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4" id="4"/>
          <p:cNvSpPr txBox="true"/>
          <p:nvPr/>
        </p:nvSpPr>
        <p:spPr>
          <a:xfrm rot="0">
            <a:off x="702422" y="1790699"/>
            <a:ext cx="4351496"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What is UNet </a:t>
            </a:r>
          </a:p>
        </p:txBody>
      </p:sp>
      <p:sp>
        <p:nvSpPr>
          <p:cNvPr name="TextBox 5" id="5"/>
          <p:cNvSpPr txBox="true"/>
          <p:nvPr/>
        </p:nvSpPr>
        <p:spPr>
          <a:xfrm rot="0">
            <a:off x="371533" y="2925444"/>
            <a:ext cx="17352802" cy="238061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U-Net is a convolutional neural network that was developed for image segmentation. The network is based on a fully convolutional neural network whose architecture was modified and extended to work with fewer training images and to yield more precise segmentation.</a:t>
            </a:r>
          </a:p>
        </p:txBody>
      </p:sp>
      <p:sp>
        <p:nvSpPr>
          <p:cNvPr name="TextBox 6" id="6"/>
          <p:cNvSpPr txBox="true"/>
          <p:nvPr/>
        </p:nvSpPr>
        <p:spPr>
          <a:xfrm rot="0">
            <a:off x="702422" y="5593873"/>
            <a:ext cx="3250883"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Why UNet</a:t>
            </a:r>
          </a:p>
        </p:txBody>
      </p:sp>
      <p:sp>
        <p:nvSpPr>
          <p:cNvPr name="TextBox 7" id="7"/>
          <p:cNvSpPr txBox="true"/>
          <p:nvPr/>
        </p:nvSpPr>
        <p:spPr>
          <a:xfrm rot="0">
            <a:off x="371533" y="6797357"/>
            <a:ext cx="17352802" cy="238061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UNET is frequently utilized for its accuracy in picture segmentation and has become a popular choice in various imaging applications. UNET combines an encoding path, also called the contracting path, with a decoding path called the expanding path.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136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6070" y="1784535"/>
            <a:ext cx="13435861" cy="6717930"/>
          </a:xfrm>
          <a:custGeom>
            <a:avLst/>
            <a:gdLst/>
            <a:ahLst/>
            <a:cxnLst/>
            <a:rect r="r" b="b" t="t" l="l"/>
            <a:pathLst>
              <a:path h="6717930" w="13435861">
                <a:moveTo>
                  <a:pt x="0" y="0"/>
                </a:moveTo>
                <a:lnTo>
                  <a:pt x="13435860" y="0"/>
                </a:lnTo>
                <a:lnTo>
                  <a:pt x="13435860" y="6717930"/>
                </a:lnTo>
                <a:lnTo>
                  <a:pt x="0" y="6717930"/>
                </a:lnTo>
                <a:lnTo>
                  <a:pt x="0" y="0"/>
                </a:lnTo>
                <a:close/>
              </a:path>
            </a:pathLst>
          </a:custGeom>
          <a:blipFill>
            <a:blip r:embed="rId4"/>
            <a:stretch>
              <a:fillRect l="0" t="0" r="0" b="0"/>
            </a:stretch>
          </a:blipFill>
        </p:spPr>
      </p:sp>
      <p:sp>
        <p:nvSpPr>
          <p:cNvPr name="TextBox 4" id="4"/>
          <p:cNvSpPr txBox="true"/>
          <p:nvPr/>
        </p:nvSpPr>
        <p:spPr>
          <a:xfrm rot="0">
            <a:off x="6847231" y="279586"/>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5" id="5"/>
          <p:cNvSpPr txBox="true"/>
          <p:nvPr/>
        </p:nvSpPr>
        <p:spPr>
          <a:xfrm rot="0">
            <a:off x="5912035" y="8505825"/>
            <a:ext cx="6579374"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STRUCTURE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136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44514" y="1909219"/>
            <a:ext cx="6109049" cy="7120481"/>
          </a:xfrm>
          <a:custGeom>
            <a:avLst/>
            <a:gdLst/>
            <a:ahLst/>
            <a:cxnLst/>
            <a:rect r="r" b="b" t="t" l="l"/>
            <a:pathLst>
              <a:path h="7120481" w="6109049">
                <a:moveTo>
                  <a:pt x="0" y="0"/>
                </a:moveTo>
                <a:lnTo>
                  <a:pt x="6109049" y="0"/>
                </a:lnTo>
                <a:lnTo>
                  <a:pt x="6109049" y="7120481"/>
                </a:lnTo>
                <a:lnTo>
                  <a:pt x="0" y="7120481"/>
                </a:lnTo>
                <a:lnTo>
                  <a:pt x="0" y="0"/>
                </a:lnTo>
                <a:close/>
              </a:path>
            </a:pathLst>
          </a:custGeom>
          <a:blipFill>
            <a:blip r:embed="rId4"/>
            <a:stretch>
              <a:fillRect l="0" t="0" r="0" b="0"/>
            </a:stretch>
          </a:blipFill>
        </p:spPr>
      </p:sp>
      <p:sp>
        <p:nvSpPr>
          <p:cNvPr name="TextBox 4" id="4"/>
          <p:cNvSpPr txBox="true"/>
          <p:nvPr/>
        </p:nvSpPr>
        <p:spPr>
          <a:xfrm rot="0">
            <a:off x="6847231" y="279586"/>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5" id="5"/>
          <p:cNvSpPr txBox="true"/>
          <p:nvPr/>
        </p:nvSpPr>
        <p:spPr>
          <a:xfrm rot="0">
            <a:off x="11309312" y="9305925"/>
            <a:ext cx="3289687" cy="600075"/>
          </a:xfrm>
          <a:prstGeom prst="rect">
            <a:avLst/>
          </a:prstGeom>
        </p:spPr>
        <p:txBody>
          <a:bodyPr anchor="t" rtlCol="false" tIns="0" lIns="0" bIns="0" rIns="0">
            <a:spAutoFit/>
          </a:bodyPr>
          <a:lstStyle/>
          <a:p>
            <a:pPr algn="l">
              <a:lnSpc>
                <a:spcPts val="4200"/>
              </a:lnSpc>
            </a:pPr>
            <a:r>
              <a:rPr lang="en-US" sz="3000" b="true">
                <a:solidFill>
                  <a:srgbClr val="343434"/>
                </a:solidFill>
                <a:latin typeface="Cooper Hewitt Bold"/>
                <a:ea typeface="Cooper Hewitt Bold"/>
                <a:cs typeface="Cooper Hewitt Bold"/>
                <a:sym typeface="Cooper Hewitt Bold"/>
              </a:rPr>
              <a:t>UNET STRUCTURE</a:t>
            </a:r>
          </a:p>
        </p:txBody>
      </p:sp>
      <p:sp>
        <p:nvSpPr>
          <p:cNvPr name="TextBox 6" id="6"/>
          <p:cNvSpPr txBox="true"/>
          <p:nvPr/>
        </p:nvSpPr>
        <p:spPr>
          <a:xfrm rot="0">
            <a:off x="0" y="1484096"/>
            <a:ext cx="5675590" cy="764522"/>
          </a:xfrm>
          <a:prstGeom prst="rect">
            <a:avLst/>
          </a:prstGeom>
        </p:spPr>
        <p:txBody>
          <a:bodyPr anchor="t" rtlCol="false" tIns="0" lIns="0" bIns="0" rIns="0">
            <a:spAutoFit/>
          </a:bodyPr>
          <a:lstStyle/>
          <a:p>
            <a:pPr algn="ctr">
              <a:lnSpc>
                <a:spcPts val="6240"/>
              </a:lnSpc>
            </a:pPr>
            <a:r>
              <a:rPr lang="en-US" b="true" sz="4457" spc="-71">
                <a:solidFill>
                  <a:srgbClr val="343434"/>
                </a:solidFill>
                <a:latin typeface="Canva Sans Bold"/>
                <a:ea typeface="Canva Sans Bold"/>
                <a:cs typeface="Canva Sans Bold"/>
                <a:sym typeface="Canva Sans Bold"/>
              </a:rPr>
              <a:t>Contracting Path</a:t>
            </a:r>
          </a:p>
        </p:txBody>
      </p:sp>
      <p:sp>
        <p:nvSpPr>
          <p:cNvPr name="TextBox 7" id="7"/>
          <p:cNvSpPr txBox="true"/>
          <p:nvPr/>
        </p:nvSpPr>
        <p:spPr>
          <a:xfrm rot="0">
            <a:off x="307846" y="2516128"/>
            <a:ext cx="8807579" cy="7161272"/>
          </a:xfrm>
          <a:prstGeom prst="rect">
            <a:avLst/>
          </a:prstGeom>
        </p:spPr>
        <p:txBody>
          <a:bodyPr anchor="t" rtlCol="false" tIns="0" lIns="0" bIns="0" rIns="0">
            <a:spAutoFit/>
          </a:bodyPr>
          <a:lstStyle/>
          <a:p>
            <a:pPr algn="l">
              <a:lnSpc>
                <a:spcPts val="4018"/>
              </a:lnSpc>
            </a:pPr>
            <a:r>
              <a:rPr lang="en-US" sz="2870" spc="-45" b="true">
                <a:solidFill>
                  <a:srgbClr val="343434"/>
                </a:solidFill>
                <a:latin typeface="Canva Sans Bold"/>
                <a:ea typeface="Canva Sans Bold"/>
                <a:cs typeface="Canva Sans Bold"/>
                <a:sym typeface="Canva Sans Bold"/>
              </a:rPr>
              <a:t>Block 1:</a:t>
            </a:r>
          </a:p>
          <a:p>
            <a:pPr algn="l">
              <a:lnSpc>
                <a:spcPts val="3499"/>
              </a:lnSpc>
            </a:pPr>
            <a:r>
              <a:rPr lang="en-US" sz="2499" spc="-39">
                <a:solidFill>
                  <a:srgbClr val="343434"/>
                </a:solidFill>
                <a:latin typeface="Canva Sans"/>
                <a:ea typeface="Canva Sans"/>
                <a:cs typeface="Canva Sans"/>
                <a:sym typeface="Canva Sans"/>
              </a:rPr>
              <a:t>Conv2D: 64 &amp; Shape (None, 256, 256, 64) &amp; MaxPooling</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2:</a:t>
            </a:r>
          </a:p>
          <a:p>
            <a:pPr algn="l">
              <a:lnSpc>
                <a:spcPts val="3499"/>
              </a:lnSpc>
            </a:pPr>
            <a:r>
              <a:rPr lang="en-US" sz="2499" spc="-39">
                <a:solidFill>
                  <a:srgbClr val="343434"/>
                </a:solidFill>
                <a:latin typeface="Canva Sans"/>
                <a:ea typeface="Canva Sans"/>
                <a:cs typeface="Canva Sans"/>
                <a:sym typeface="Canva Sans"/>
              </a:rPr>
              <a:t>Conv2D: 128 &amp; Shape (None, 128, 128, 128) &amp; MaxPooling</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3:</a:t>
            </a:r>
          </a:p>
          <a:p>
            <a:pPr algn="l">
              <a:lnSpc>
                <a:spcPts val="3499"/>
              </a:lnSpc>
            </a:pPr>
            <a:r>
              <a:rPr lang="en-US" sz="2499" spc="-39">
                <a:solidFill>
                  <a:srgbClr val="343434"/>
                </a:solidFill>
                <a:latin typeface="Canva Sans"/>
                <a:ea typeface="Canva Sans"/>
                <a:cs typeface="Canva Sans"/>
                <a:sym typeface="Canva Sans"/>
              </a:rPr>
              <a:t>Conv2D: 256 &amp; Shape (None, 64, 64, 256) &amp; MaxPooling</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4:</a:t>
            </a:r>
          </a:p>
          <a:p>
            <a:pPr algn="l">
              <a:lnSpc>
                <a:spcPts val="3499"/>
              </a:lnSpc>
            </a:pPr>
            <a:r>
              <a:rPr lang="en-US" sz="2499" spc="-39">
                <a:solidFill>
                  <a:srgbClr val="343434"/>
                </a:solidFill>
                <a:latin typeface="Canva Sans"/>
                <a:ea typeface="Canva Sans"/>
                <a:cs typeface="Canva Sans"/>
                <a:sym typeface="Canva Sans"/>
              </a:rPr>
              <a:t>Conv2D: 512 &amp; Shape (None, 32, 32, 512) &amp; MaxPooling</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5:</a:t>
            </a:r>
          </a:p>
          <a:p>
            <a:pPr algn="l">
              <a:lnSpc>
                <a:spcPts val="3499"/>
              </a:lnSpc>
            </a:pPr>
            <a:r>
              <a:rPr lang="en-US" sz="2499" spc="-39">
                <a:solidFill>
                  <a:srgbClr val="343434"/>
                </a:solidFill>
                <a:latin typeface="Canva Sans"/>
                <a:ea typeface="Canva Sans"/>
                <a:cs typeface="Canva Sans"/>
                <a:sym typeface="Canva Sans"/>
              </a:rPr>
              <a:t>Conv2D: 1024 &amp; Shape (None, 16, 16, 1024) &amp; MaxPooling</a:t>
            </a:r>
          </a:p>
          <a:p>
            <a:pPr algn="l">
              <a:lnSpc>
                <a:spcPts val="349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136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4975" y="1854632"/>
            <a:ext cx="7493025" cy="6581095"/>
          </a:xfrm>
          <a:custGeom>
            <a:avLst/>
            <a:gdLst/>
            <a:ahLst/>
            <a:cxnLst/>
            <a:rect r="r" b="b" t="t" l="l"/>
            <a:pathLst>
              <a:path h="6581095" w="7493025">
                <a:moveTo>
                  <a:pt x="0" y="0"/>
                </a:moveTo>
                <a:lnTo>
                  <a:pt x="7493025" y="0"/>
                </a:lnTo>
                <a:lnTo>
                  <a:pt x="7493025" y="6581096"/>
                </a:lnTo>
                <a:lnTo>
                  <a:pt x="0" y="6581096"/>
                </a:lnTo>
                <a:lnTo>
                  <a:pt x="0" y="0"/>
                </a:lnTo>
                <a:close/>
              </a:path>
            </a:pathLst>
          </a:custGeom>
          <a:blipFill>
            <a:blip r:embed="rId4"/>
            <a:stretch>
              <a:fillRect l="0" t="0" r="0" b="-1727"/>
            </a:stretch>
          </a:blipFill>
        </p:spPr>
      </p:sp>
      <p:sp>
        <p:nvSpPr>
          <p:cNvPr name="TextBox 4" id="4"/>
          <p:cNvSpPr txBox="true"/>
          <p:nvPr/>
        </p:nvSpPr>
        <p:spPr>
          <a:xfrm rot="0">
            <a:off x="6847231" y="279586"/>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5" id="5"/>
          <p:cNvSpPr txBox="true"/>
          <p:nvPr/>
        </p:nvSpPr>
        <p:spPr>
          <a:xfrm rot="0">
            <a:off x="11867944" y="8772525"/>
            <a:ext cx="3289687" cy="600075"/>
          </a:xfrm>
          <a:prstGeom prst="rect">
            <a:avLst/>
          </a:prstGeom>
        </p:spPr>
        <p:txBody>
          <a:bodyPr anchor="t" rtlCol="false" tIns="0" lIns="0" bIns="0" rIns="0">
            <a:spAutoFit/>
          </a:bodyPr>
          <a:lstStyle/>
          <a:p>
            <a:pPr algn="l">
              <a:lnSpc>
                <a:spcPts val="4200"/>
              </a:lnSpc>
            </a:pPr>
            <a:r>
              <a:rPr lang="en-US" sz="3000" b="true">
                <a:solidFill>
                  <a:srgbClr val="343434"/>
                </a:solidFill>
                <a:latin typeface="Cooper Hewitt Bold"/>
                <a:ea typeface="Cooper Hewitt Bold"/>
                <a:cs typeface="Cooper Hewitt Bold"/>
                <a:sym typeface="Cooper Hewitt Bold"/>
              </a:rPr>
              <a:t>UNET STRUCTURE</a:t>
            </a:r>
          </a:p>
        </p:txBody>
      </p:sp>
      <p:sp>
        <p:nvSpPr>
          <p:cNvPr name="TextBox 6" id="6"/>
          <p:cNvSpPr txBox="true"/>
          <p:nvPr/>
        </p:nvSpPr>
        <p:spPr>
          <a:xfrm rot="0">
            <a:off x="0" y="1456966"/>
            <a:ext cx="5375724" cy="719133"/>
          </a:xfrm>
          <a:prstGeom prst="rect">
            <a:avLst/>
          </a:prstGeom>
        </p:spPr>
        <p:txBody>
          <a:bodyPr anchor="t" rtlCol="false" tIns="0" lIns="0" bIns="0" rIns="0">
            <a:spAutoFit/>
          </a:bodyPr>
          <a:lstStyle/>
          <a:p>
            <a:pPr algn="ctr">
              <a:lnSpc>
                <a:spcPts val="5910"/>
              </a:lnSpc>
            </a:pPr>
            <a:r>
              <a:rPr lang="en-US" b="true" sz="4222" spc="-67">
                <a:solidFill>
                  <a:srgbClr val="343434"/>
                </a:solidFill>
                <a:latin typeface="Canva Sans Bold"/>
                <a:ea typeface="Canva Sans Bold"/>
                <a:cs typeface="Canva Sans Bold"/>
                <a:sym typeface="Canva Sans Bold"/>
              </a:rPr>
              <a:t>Expanding Path</a:t>
            </a:r>
          </a:p>
        </p:txBody>
      </p:sp>
      <p:sp>
        <p:nvSpPr>
          <p:cNvPr name="TextBox 7" id="7"/>
          <p:cNvSpPr txBox="true"/>
          <p:nvPr/>
        </p:nvSpPr>
        <p:spPr>
          <a:xfrm rot="0">
            <a:off x="307846" y="2516128"/>
            <a:ext cx="10185762" cy="7161272"/>
          </a:xfrm>
          <a:prstGeom prst="rect">
            <a:avLst/>
          </a:prstGeom>
        </p:spPr>
        <p:txBody>
          <a:bodyPr anchor="t" rtlCol="false" tIns="0" lIns="0" bIns="0" rIns="0">
            <a:spAutoFit/>
          </a:bodyPr>
          <a:lstStyle/>
          <a:p>
            <a:pPr algn="l">
              <a:lnSpc>
                <a:spcPts val="4018"/>
              </a:lnSpc>
            </a:pPr>
            <a:r>
              <a:rPr lang="en-US" sz="2870" spc="-45" b="true">
                <a:solidFill>
                  <a:srgbClr val="343434"/>
                </a:solidFill>
                <a:latin typeface="Canva Sans Bold"/>
                <a:ea typeface="Canva Sans Bold"/>
                <a:cs typeface="Canva Sans Bold"/>
                <a:sym typeface="Canva Sans Bold"/>
              </a:rPr>
              <a:t>Block 5:</a:t>
            </a:r>
          </a:p>
          <a:p>
            <a:pPr algn="l">
              <a:lnSpc>
                <a:spcPts val="3499"/>
              </a:lnSpc>
            </a:pPr>
            <a:r>
              <a:rPr lang="en-US" sz="2499" spc="-39">
                <a:solidFill>
                  <a:srgbClr val="343434"/>
                </a:solidFill>
                <a:latin typeface="Canva Sans"/>
                <a:ea typeface="Canva Sans"/>
                <a:cs typeface="Canva Sans"/>
                <a:sym typeface="Canva Sans"/>
              </a:rPr>
              <a:t>Conv2D: 1024 &amp; Shape (None, 16, 16, 1024) &amp; Conv2DTranspose: 512</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4:</a:t>
            </a:r>
          </a:p>
          <a:p>
            <a:pPr algn="l">
              <a:lnSpc>
                <a:spcPts val="3499"/>
              </a:lnSpc>
            </a:pPr>
            <a:r>
              <a:rPr lang="en-US" sz="2499" spc="-39">
                <a:solidFill>
                  <a:srgbClr val="343434"/>
                </a:solidFill>
                <a:latin typeface="Canva Sans"/>
                <a:ea typeface="Canva Sans"/>
                <a:cs typeface="Canva Sans"/>
                <a:sym typeface="Canva Sans"/>
              </a:rPr>
              <a:t>Conv2D: 512 &amp; Shape (None, 32, 32, 512) &amp; Conv2DTranspose: 256</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3:</a:t>
            </a:r>
          </a:p>
          <a:p>
            <a:pPr algn="l">
              <a:lnSpc>
                <a:spcPts val="3499"/>
              </a:lnSpc>
            </a:pPr>
            <a:r>
              <a:rPr lang="en-US" sz="2499" spc="-39">
                <a:solidFill>
                  <a:srgbClr val="343434"/>
                </a:solidFill>
                <a:latin typeface="Canva Sans"/>
                <a:ea typeface="Canva Sans"/>
                <a:cs typeface="Canva Sans"/>
                <a:sym typeface="Canva Sans"/>
              </a:rPr>
              <a:t>Conv2D: 256 &amp; Shape (None, 64, 64, 256) &amp; Conv2DTranspose: 128</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2:</a:t>
            </a:r>
          </a:p>
          <a:p>
            <a:pPr algn="l">
              <a:lnSpc>
                <a:spcPts val="3499"/>
              </a:lnSpc>
            </a:pPr>
            <a:r>
              <a:rPr lang="en-US" sz="2499" spc="-39">
                <a:solidFill>
                  <a:srgbClr val="343434"/>
                </a:solidFill>
                <a:latin typeface="Canva Sans"/>
                <a:ea typeface="Canva Sans"/>
                <a:cs typeface="Canva Sans"/>
                <a:sym typeface="Canva Sans"/>
              </a:rPr>
              <a:t>Conv2D: 128 &amp; Shape (None, 128, 128, 128) &amp; Conv2DTranspose: 64</a:t>
            </a:r>
          </a:p>
          <a:p>
            <a:pPr algn="l">
              <a:lnSpc>
                <a:spcPts val="4018"/>
              </a:lnSpc>
            </a:pPr>
          </a:p>
          <a:p>
            <a:pPr algn="l">
              <a:lnSpc>
                <a:spcPts val="4018"/>
              </a:lnSpc>
            </a:pPr>
            <a:r>
              <a:rPr lang="en-US" sz="2870" spc="-45" b="true">
                <a:solidFill>
                  <a:srgbClr val="343434"/>
                </a:solidFill>
                <a:latin typeface="Canva Sans Bold"/>
                <a:ea typeface="Canva Sans Bold"/>
                <a:cs typeface="Canva Sans Bold"/>
                <a:sym typeface="Canva Sans Bold"/>
              </a:rPr>
              <a:t>Block 1:</a:t>
            </a:r>
          </a:p>
          <a:p>
            <a:pPr algn="l">
              <a:lnSpc>
                <a:spcPts val="3499"/>
              </a:lnSpc>
            </a:pPr>
            <a:r>
              <a:rPr lang="en-US" sz="2499" spc="-39">
                <a:solidFill>
                  <a:srgbClr val="343434"/>
                </a:solidFill>
                <a:latin typeface="Canva Sans"/>
                <a:ea typeface="Canva Sans"/>
                <a:cs typeface="Canva Sans"/>
                <a:sym typeface="Canva Sans"/>
              </a:rPr>
              <a:t>Conv2D: 64 &amp; Shape (None, 256, 256, 64)</a:t>
            </a:r>
          </a:p>
          <a:p>
            <a:pPr algn="l">
              <a:lnSpc>
                <a:spcPts val="34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136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3900416"/>
            <a:ext cx="6906992" cy="5114799"/>
          </a:xfrm>
          <a:custGeom>
            <a:avLst/>
            <a:gdLst/>
            <a:ahLst/>
            <a:cxnLst/>
            <a:rect r="r" b="b" t="t" l="l"/>
            <a:pathLst>
              <a:path h="5114799" w="6906992">
                <a:moveTo>
                  <a:pt x="0" y="0"/>
                </a:moveTo>
                <a:lnTo>
                  <a:pt x="6906992" y="0"/>
                </a:lnTo>
                <a:lnTo>
                  <a:pt x="6906992" y="5114799"/>
                </a:lnTo>
                <a:lnTo>
                  <a:pt x="0" y="5114799"/>
                </a:lnTo>
                <a:lnTo>
                  <a:pt x="0" y="0"/>
                </a:lnTo>
                <a:close/>
              </a:path>
            </a:pathLst>
          </a:custGeom>
          <a:blipFill>
            <a:blip r:embed="rId4"/>
            <a:stretch>
              <a:fillRect l="0" t="0" r="0" b="0"/>
            </a:stretch>
          </a:blipFill>
        </p:spPr>
      </p:sp>
      <p:sp>
        <p:nvSpPr>
          <p:cNvPr name="Freeform 4" id="4"/>
          <p:cNvSpPr/>
          <p:nvPr/>
        </p:nvSpPr>
        <p:spPr>
          <a:xfrm flipH="false" flipV="false" rot="0">
            <a:off x="1331547" y="3900416"/>
            <a:ext cx="7109702" cy="5129284"/>
          </a:xfrm>
          <a:custGeom>
            <a:avLst/>
            <a:gdLst/>
            <a:ahLst/>
            <a:cxnLst/>
            <a:rect r="r" b="b" t="t" l="l"/>
            <a:pathLst>
              <a:path h="5129284" w="7109702">
                <a:moveTo>
                  <a:pt x="0" y="0"/>
                </a:moveTo>
                <a:lnTo>
                  <a:pt x="7109702" y="0"/>
                </a:lnTo>
                <a:lnTo>
                  <a:pt x="7109702" y="5129284"/>
                </a:lnTo>
                <a:lnTo>
                  <a:pt x="0" y="5129284"/>
                </a:lnTo>
                <a:lnTo>
                  <a:pt x="0" y="0"/>
                </a:lnTo>
                <a:close/>
              </a:path>
            </a:pathLst>
          </a:custGeom>
          <a:blipFill>
            <a:blip r:embed="rId5"/>
            <a:stretch>
              <a:fillRect l="0" t="0" r="0" b="0"/>
            </a:stretch>
          </a:blipFill>
        </p:spPr>
      </p:sp>
      <p:sp>
        <p:nvSpPr>
          <p:cNvPr name="TextBox 5" id="5"/>
          <p:cNvSpPr txBox="true"/>
          <p:nvPr/>
        </p:nvSpPr>
        <p:spPr>
          <a:xfrm rot="0">
            <a:off x="6847231" y="279586"/>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6" id="6"/>
          <p:cNvSpPr txBox="true"/>
          <p:nvPr/>
        </p:nvSpPr>
        <p:spPr>
          <a:xfrm rot="0">
            <a:off x="1028700" y="1679308"/>
            <a:ext cx="6620812" cy="887095"/>
          </a:xfrm>
          <a:prstGeom prst="rect">
            <a:avLst/>
          </a:prstGeom>
        </p:spPr>
        <p:txBody>
          <a:bodyPr anchor="t" rtlCol="false" tIns="0" lIns="0" bIns="0" rIns="0">
            <a:spAutoFit/>
          </a:bodyPr>
          <a:lstStyle/>
          <a:p>
            <a:pPr algn="ctr">
              <a:lnSpc>
                <a:spcPts val="7279"/>
              </a:lnSpc>
            </a:pPr>
            <a:r>
              <a:rPr lang="en-US" b="true" sz="5199" spc="-83">
                <a:solidFill>
                  <a:srgbClr val="343434"/>
                </a:solidFill>
                <a:latin typeface="Canva Sans Bold"/>
                <a:ea typeface="Canva Sans Bold"/>
                <a:cs typeface="Canva Sans Bold"/>
                <a:sym typeface="Canva Sans Bold"/>
              </a:rPr>
              <a:t>Training &amp; Validation </a:t>
            </a:r>
          </a:p>
        </p:txBody>
      </p:sp>
      <p:sp>
        <p:nvSpPr>
          <p:cNvPr name="TextBox 7" id="7"/>
          <p:cNvSpPr txBox="true"/>
          <p:nvPr/>
        </p:nvSpPr>
        <p:spPr>
          <a:xfrm rot="0">
            <a:off x="3333380" y="3061960"/>
            <a:ext cx="3106037" cy="514350"/>
          </a:xfrm>
          <a:prstGeom prst="rect">
            <a:avLst/>
          </a:prstGeom>
        </p:spPr>
        <p:txBody>
          <a:bodyPr anchor="t" rtlCol="false" tIns="0" lIns="0" bIns="0" rIns="0">
            <a:spAutoFit/>
          </a:bodyPr>
          <a:lstStyle/>
          <a:p>
            <a:pPr algn="ctr">
              <a:lnSpc>
                <a:spcPts val="4200"/>
              </a:lnSpc>
            </a:pPr>
            <a:r>
              <a:rPr lang="en-US" b="true" sz="3000" spc="-48">
                <a:solidFill>
                  <a:srgbClr val="343434"/>
                </a:solidFill>
                <a:latin typeface="Canva Sans Bold"/>
                <a:ea typeface="Canva Sans Bold"/>
                <a:cs typeface="Canva Sans Bold"/>
                <a:sym typeface="Canva Sans Bold"/>
              </a:rPr>
              <a:t>Accuracy: 86%</a:t>
            </a:r>
          </a:p>
        </p:txBody>
      </p:sp>
      <p:sp>
        <p:nvSpPr>
          <p:cNvPr name="TextBox 8" id="8"/>
          <p:cNvSpPr txBox="true"/>
          <p:nvPr/>
        </p:nvSpPr>
        <p:spPr>
          <a:xfrm rot="0">
            <a:off x="11044478" y="3061960"/>
            <a:ext cx="3106037" cy="514350"/>
          </a:xfrm>
          <a:prstGeom prst="rect">
            <a:avLst/>
          </a:prstGeom>
        </p:spPr>
        <p:txBody>
          <a:bodyPr anchor="t" rtlCol="false" tIns="0" lIns="0" bIns="0" rIns="0">
            <a:spAutoFit/>
          </a:bodyPr>
          <a:lstStyle/>
          <a:p>
            <a:pPr algn="ctr">
              <a:lnSpc>
                <a:spcPts val="4200"/>
              </a:lnSpc>
            </a:pPr>
            <a:r>
              <a:rPr lang="en-US" b="true" sz="3000" spc="-48">
                <a:solidFill>
                  <a:srgbClr val="343434"/>
                </a:solidFill>
                <a:latin typeface="Canva Sans Bold"/>
                <a:ea typeface="Canva Sans Bold"/>
                <a:cs typeface="Canva Sans Bold"/>
                <a:sym typeface="Canva Sans Bold"/>
              </a:rPr>
              <a:t>Loss: 0.1060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136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69941" y="2468069"/>
            <a:ext cx="9890969" cy="3288747"/>
          </a:xfrm>
          <a:custGeom>
            <a:avLst/>
            <a:gdLst/>
            <a:ahLst/>
            <a:cxnLst/>
            <a:rect r="r" b="b" t="t" l="l"/>
            <a:pathLst>
              <a:path h="3288747" w="9890969">
                <a:moveTo>
                  <a:pt x="0" y="0"/>
                </a:moveTo>
                <a:lnTo>
                  <a:pt x="9890968" y="0"/>
                </a:lnTo>
                <a:lnTo>
                  <a:pt x="9890968" y="3288747"/>
                </a:lnTo>
                <a:lnTo>
                  <a:pt x="0" y="3288747"/>
                </a:lnTo>
                <a:lnTo>
                  <a:pt x="0" y="0"/>
                </a:lnTo>
                <a:close/>
              </a:path>
            </a:pathLst>
          </a:custGeom>
          <a:blipFill>
            <a:blip r:embed="rId4"/>
            <a:stretch>
              <a:fillRect l="0" t="0" r="0" b="0"/>
            </a:stretch>
          </a:blipFill>
        </p:spPr>
      </p:sp>
      <p:sp>
        <p:nvSpPr>
          <p:cNvPr name="Freeform 4" id="4"/>
          <p:cNvSpPr/>
          <p:nvPr/>
        </p:nvSpPr>
        <p:spPr>
          <a:xfrm flipH="false" flipV="false" rot="0">
            <a:off x="4169941" y="6019292"/>
            <a:ext cx="9852497" cy="3239008"/>
          </a:xfrm>
          <a:custGeom>
            <a:avLst/>
            <a:gdLst/>
            <a:ahLst/>
            <a:cxnLst/>
            <a:rect r="r" b="b" t="t" l="l"/>
            <a:pathLst>
              <a:path h="3239008" w="9852497">
                <a:moveTo>
                  <a:pt x="0" y="0"/>
                </a:moveTo>
                <a:lnTo>
                  <a:pt x="9852497" y="0"/>
                </a:lnTo>
                <a:lnTo>
                  <a:pt x="9852497" y="3239008"/>
                </a:lnTo>
                <a:lnTo>
                  <a:pt x="0" y="3239008"/>
                </a:lnTo>
                <a:lnTo>
                  <a:pt x="0" y="0"/>
                </a:lnTo>
                <a:close/>
              </a:path>
            </a:pathLst>
          </a:custGeom>
          <a:blipFill>
            <a:blip r:embed="rId5"/>
            <a:stretch>
              <a:fillRect l="0" t="0" r="0" b="0"/>
            </a:stretch>
          </a:blipFill>
        </p:spPr>
      </p:sp>
      <p:sp>
        <p:nvSpPr>
          <p:cNvPr name="TextBox 5" id="5"/>
          <p:cNvSpPr txBox="true"/>
          <p:nvPr/>
        </p:nvSpPr>
        <p:spPr>
          <a:xfrm rot="0">
            <a:off x="6847231" y="279586"/>
            <a:ext cx="470898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MODEL</a:t>
            </a:r>
          </a:p>
        </p:txBody>
      </p:sp>
      <p:sp>
        <p:nvSpPr>
          <p:cNvPr name="TextBox 6" id="6"/>
          <p:cNvSpPr txBox="true"/>
          <p:nvPr/>
        </p:nvSpPr>
        <p:spPr>
          <a:xfrm rot="0">
            <a:off x="659544" y="1394010"/>
            <a:ext cx="4775031" cy="887095"/>
          </a:xfrm>
          <a:prstGeom prst="rect">
            <a:avLst/>
          </a:prstGeom>
        </p:spPr>
        <p:txBody>
          <a:bodyPr anchor="t" rtlCol="false" tIns="0" lIns="0" bIns="0" rIns="0">
            <a:spAutoFit/>
          </a:bodyPr>
          <a:lstStyle/>
          <a:p>
            <a:pPr algn="ctr">
              <a:lnSpc>
                <a:spcPts val="7279"/>
              </a:lnSpc>
            </a:pPr>
            <a:r>
              <a:rPr lang="en-US" b="true" sz="5199" spc="-83">
                <a:solidFill>
                  <a:srgbClr val="343434"/>
                </a:solidFill>
                <a:latin typeface="Canva Sans Bold"/>
                <a:ea typeface="Canva Sans Bold"/>
                <a:cs typeface="Canva Sans Bold"/>
                <a:sym typeface="Canva Sans Bold"/>
              </a:rPr>
              <a:t>Predections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23346" y="3400612"/>
            <a:ext cx="3330240" cy="1527436"/>
            <a:chOff x="0" y="0"/>
            <a:chExt cx="877100" cy="402288"/>
          </a:xfrm>
        </p:grpSpPr>
        <p:sp>
          <p:nvSpPr>
            <p:cNvPr name="Freeform 4" id="4"/>
            <p:cNvSpPr/>
            <p:nvPr/>
          </p:nvSpPr>
          <p:spPr>
            <a:xfrm flipH="false" flipV="false" rot="0">
              <a:off x="0" y="0"/>
              <a:ext cx="877100" cy="402288"/>
            </a:xfrm>
            <a:custGeom>
              <a:avLst/>
              <a:gdLst/>
              <a:ahLst/>
              <a:cxnLst/>
              <a:rect r="r" b="b" t="t" l="l"/>
              <a:pathLst>
                <a:path h="402288" w="877100">
                  <a:moveTo>
                    <a:pt x="118561" y="0"/>
                  </a:moveTo>
                  <a:lnTo>
                    <a:pt x="758539" y="0"/>
                  </a:lnTo>
                  <a:cubicBezTo>
                    <a:pt x="824018" y="0"/>
                    <a:pt x="877100" y="53082"/>
                    <a:pt x="877100" y="118561"/>
                  </a:cubicBezTo>
                  <a:lnTo>
                    <a:pt x="877100" y="283726"/>
                  </a:lnTo>
                  <a:cubicBezTo>
                    <a:pt x="877100" y="315171"/>
                    <a:pt x="864609" y="345327"/>
                    <a:pt x="842374" y="367562"/>
                  </a:cubicBezTo>
                  <a:cubicBezTo>
                    <a:pt x="820140" y="389796"/>
                    <a:pt x="789983" y="402288"/>
                    <a:pt x="758539" y="402288"/>
                  </a:cubicBezTo>
                  <a:lnTo>
                    <a:pt x="118561" y="402288"/>
                  </a:lnTo>
                  <a:cubicBezTo>
                    <a:pt x="53082" y="402288"/>
                    <a:pt x="0" y="349206"/>
                    <a:pt x="0" y="283726"/>
                  </a:cubicBezTo>
                  <a:lnTo>
                    <a:pt x="0" y="118561"/>
                  </a:lnTo>
                  <a:cubicBezTo>
                    <a:pt x="0" y="53082"/>
                    <a:pt x="53082" y="0"/>
                    <a:pt x="118561" y="0"/>
                  </a:cubicBezTo>
                  <a:close/>
                </a:path>
              </a:pathLst>
            </a:custGeom>
            <a:solidFill>
              <a:srgbClr val="BC81CA"/>
            </a:solidFill>
          </p:spPr>
        </p:sp>
        <p:sp>
          <p:nvSpPr>
            <p:cNvPr name="TextBox 5" id="5"/>
            <p:cNvSpPr txBox="true"/>
            <p:nvPr/>
          </p:nvSpPr>
          <p:spPr>
            <a:xfrm>
              <a:off x="0" y="-104775"/>
              <a:ext cx="877100" cy="507063"/>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MODEL</a:t>
              </a:r>
            </a:p>
          </p:txBody>
        </p:sp>
      </p:grpSp>
      <p:sp>
        <p:nvSpPr>
          <p:cNvPr name="AutoShape 6" id="6"/>
          <p:cNvSpPr/>
          <p:nvPr/>
        </p:nvSpPr>
        <p:spPr>
          <a:xfrm flipV="true">
            <a:off x="4426157" y="4145280"/>
            <a:ext cx="597189" cy="0"/>
          </a:xfrm>
          <a:prstGeom prst="line">
            <a:avLst/>
          </a:prstGeom>
          <a:ln cap="flat" w="38100">
            <a:solidFill>
              <a:srgbClr val="000000"/>
            </a:solidFill>
            <a:prstDash val="solid"/>
            <a:headEnd type="none" len="sm" w="sm"/>
            <a:tailEnd type="arrow" len="sm" w="med"/>
          </a:ln>
        </p:spPr>
      </p:sp>
      <p:sp>
        <p:nvSpPr>
          <p:cNvPr name="AutoShape 7" id="7"/>
          <p:cNvSpPr/>
          <p:nvPr/>
        </p:nvSpPr>
        <p:spPr>
          <a:xfrm>
            <a:off x="8299741" y="4164330"/>
            <a:ext cx="717929" cy="0"/>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8903369" y="3842067"/>
            <a:ext cx="3311770" cy="587375"/>
          </a:xfrm>
          <a:prstGeom prst="rect">
            <a:avLst/>
          </a:prstGeom>
        </p:spPr>
        <p:txBody>
          <a:bodyPr anchor="t" rtlCol="false" tIns="0" lIns="0" bIns="0" rIns="0">
            <a:spAutoFit/>
          </a:bodyPr>
          <a:lstStyle/>
          <a:p>
            <a:pPr algn="ctr">
              <a:lnSpc>
                <a:spcPts val="4899"/>
              </a:lnSpc>
            </a:pPr>
            <a:r>
              <a:rPr lang="en-US" sz="3499">
                <a:solidFill>
                  <a:srgbClr val="343434"/>
                </a:solidFill>
                <a:latin typeface="Canva Sans"/>
                <a:ea typeface="Canva Sans"/>
                <a:cs typeface="Canva Sans"/>
                <a:sym typeface="Canva Sans"/>
              </a:rPr>
              <a:t>(128, 256, 29)</a:t>
            </a:r>
          </a:p>
        </p:txBody>
      </p:sp>
      <p:sp>
        <p:nvSpPr>
          <p:cNvPr name="AutoShape 9" id="9"/>
          <p:cNvSpPr/>
          <p:nvPr/>
        </p:nvSpPr>
        <p:spPr>
          <a:xfrm flipV="true">
            <a:off x="12215140" y="2677794"/>
            <a:ext cx="1128136" cy="1486536"/>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12215140" y="3400612"/>
            <a:ext cx="1128136" cy="763718"/>
          </a:xfrm>
          <a:prstGeom prst="line">
            <a:avLst/>
          </a:prstGeom>
          <a:ln cap="flat" w="38100">
            <a:solidFill>
              <a:srgbClr val="000000"/>
            </a:solidFill>
            <a:prstDash val="solid"/>
            <a:headEnd type="none" len="sm" w="sm"/>
            <a:tailEnd type="arrow" len="sm" w="med"/>
          </a:ln>
        </p:spPr>
      </p:sp>
      <p:sp>
        <p:nvSpPr>
          <p:cNvPr name="AutoShape 11" id="11"/>
          <p:cNvSpPr/>
          <p:nvPr/>
        </p:nvSpPr>
        <p:spPr>
          <a:xfrm flipV="true">
            <a:off x="12215140" y="3899217"/>
            <a:ext cx="1128136" cy="265113"/>
          </a:xfrm>
          <a:prstGeom prst="line">
            <a:avLst/>
          </a:prstGeom>
          <a:ln cap="flat" w="38100">
            <a:solidFill>
              <a:srgbClr val="000000"/>
            </a:solidFill>
            <a:prstDash val="solid"/>
            <a:headEnd type="none" len="sm" w="sm"/>
            <a:tailEnd type="arrow" len="sm" w="med"/>
          </a:ln>
        </p:spPr>
      </p:sp>
      <p:sp>
        <p:nvSpPr>
          <p:cNvPr name="AutoShape 12" id="12"/>
          <p:cNvSpPr/>
          <p:nvPr/>
        </p:nvSpPr>
        <p:spPr>
          <a:xfrm>
            <a:off x="12215140" y="4164330"/>
            <a:ext cx="1128136" cy="265113"/>
          </a:xfrm>
          <a:prstGeom prst="line">
            <a:avLst/>
          </a:prstGeom>
          <a:ln cap="flat" w="38100">
            <a:solidFill>
              <a:srgbClr val="000000"/>
            </a:solidFill>
            <a:prstDash val="solid"/>
            <a:headEnd type="none" len="sm" w="sm"/>
            <a:tailEnd type="arrow" len="sm" w="med"/>
          </a:ln>
        </p:spPr>
      </p:sp>
      <p:sp>
        <p:nvSpPr>
          <p:cNvPr name="AutoShape 13" id="13"/>
          <p:cNvSpPr/>
          <p:nvPr/>
        </p:nvSpPr>
        <p:spPr>
          <a:xfrm>
            <a:off x="12215140" y="4164330"/>
            <a:ext cx="1128136" cy="979170"/>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13493035" y="2371725"/>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75259" y="0"/>
                  </a:moveTo>
                  <a:lnTo>
                    <a:pt x="737541" y="0"/>
                  </a:lnTo>
                  <a:cubicBezTo>
                    <a:pt x="779105" y="0"/>
                    <a:pt x="812800" y="33695"/>
                    <a:pt x="812800" y="75259"/>
                  </a:cubicBezTo>
                  <a:lnTo>
                    <a:pt x="812800" y="737541"/>
                  </a:lnTo>
                  <a:cubicBezTo>
                    <a:pt x="812800" y="779105"/>
                    <a:pt x="779105" y="812800"/>
                    <a:pt x="737541" y="812800"/>
                  </a:cubicBezTo>
                  <a:lnTo>
                    <a:pt x="75259" y="812800"/>
                  </a:lnTo>
                  <a:cubicBezTo>
                    <a:pt x="33695" y="812800"/>
                    <a:pt x="0" y="779105"/>
                    <a:pt x="0" y="737541"/>
                  </a:cubicBezTo>
                  <a:lnTo>
                    <a:pt x="0" y="75259"/>
                  </a:lnTo>
                  <a:cubicBezTo>
                    <a:pt x="0" y="33695"/>
                    <a:pt x="33695" y="0"/>
                    <a:pt x="75259" y="0"/>
                  </a:cubicBezTo>
                  <a:close/>
                </a:path>
              </a:pathLst>
            </a:custGeom>
            <a:solidFill>
              <a:srgbClr val="F3D6F0"/>
            </a:solidFill>
            <a:ln w="38100" cap="rnd">
              <a:solidFill>
                <a:srgbClr val="BC81CA"/>
              </a:solidFill>
              <a:prstDash val="solid"/>
              <a:round/>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538950" y="3804285"/>
            <a:ext cx="3055771" cy="587375"/>
          </a:xfrm>
          <a:prstGeom prst="rect">
            <a:avLst/>
          </a:prstGeom>
        </p:spPr>
        <p:txBody>
          <a:bodyPr anchor="t" rtlCol="false" tIns="0" lIns="0" bIns="0" rIns="0">
            <a:spAutoFit/>
          </a:bodyPr>
          <a:lstStyle/>
          <a:p>
            <a:pPr algn="ctr">
              <a:lnSpc>
                <a:spcPts val="4899"/>
              </a:lnSpc>
            </a:pPr>
            <a:r>
              <a:rPr lang="en-US" sz="3499">
                <a:solidFill>
                  <a:srgbClr val="343434"/>
                </a:solidFill>
                <a:latin typeface="Canva Sans"/>
                <a:ea typeface="Canva Sans"/>
                <a:cs typeface="Canva Sans"/>
                <a:sym typeface="Canva Sans"/>
              </a:rPr>
              <a:t>(128, 256, 3)</a:t>
            </a:r>
          </a:p>
        </p:txBody>
      </p:sp>
      <p:sp>
        <p:nvSpPr>
          <p:cNvPr name="AutoShape 18" id="18"/>
          <p:cNvSpPr/>
          <p:nvPr/>
        </p:nvSpPr>
        <p:spPr>
          <a:xfrm>
            <a:off x="15036085" y="5457825"/>
            <a:ext cx="0" cy="955437"/>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13493035" y="6413262"/>
            <a:ext cx="3086100" cy="30861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75259" y="0"/>
                  </a:moveTo>
                  <a:lnTo>
                    <a:pt x="737541" y="0"/>
                  </a:lnTo>
                  <a:cubicBezTo>
                    <a:pt x="779105" y="0"/>
                    <a:pt x="812800" y="33695"/>
                    <a:pt x="812800" y="75259"/>
                  </a:cubicBezTo>
                  <a:lnTo>
                    <a:pt x="812800" y="737541"/>
                  </a:lnTo>
                  <a:cubicBezTo>
                    <a:pt x="812800" y="779105"/>
                    <a:pt x="779105" y="812800"/>
                    <a:pt x="737541" y="812800"/>
                  </a:cubicBezTo>
                  <a:lnTo>
                    <a:pt x="75259" y="812800"/>
                  </a:lnTo>
                  <a:cubicBezTo>
                    <a:pt x="33695" y="812800"/>
                    <a:pt x="0" y="779105"/>
                    <a:pt x="0" y="737541"/>
                  </a:cubicBezTo>
                  <a:lnTo>
                    <a:pt x="0" y="75259"/>
                  </a:lnTo>
                  <a:cubicBezTo>
                    <a:pt x="0" y="33695"/>
                    <a:pt x="33695" y="0"/>
                    <a:pt x="75259" y="0"/>
                  </a:cubicBezTo>
                  <a:close/>
                </a:path>
              </a:pathLst>
            </a:custGeom>
            <a:solidFill>
              <a:srgbClr val="F3D6F0"/>
            </a:solidFill>
            <a:ln w="38100" cap="rnd">
              <a:solidFill>
                <a:srgbClr val="BC81CA"/>
              </a:solidFill>
              <a:prstDash val="solid"/>
              <a:round/>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marL="0" indent="0" lvl="0">
                <a:lnSpc>
                  <a:spcPts val="2100"/>
                </a:lnSpc>
                <a:spcBef>
                  <a:spcPct val="0"/>
                </a:spcBef>
              </a:pPr>
            </a:p>
          </p:txBody>
        </p:sp>
      </p:grpSp>
      <p:sp>
        <p:nvSpPr>
          <p:cNvPr name="AutoShape 22" id="22"/>
          <p:cNvSpPr/>
          <p:nvPr/>
        </p:nvSpPr>
        <p:spPr>
          <a:xfrm flipH="true">
            <a:off x="11896419" y="7956312"/>
            <a:ext cx="1596616" cy="0"/>
          </a:xfrm>
          <a:prstGeom prst="line">
            <a:avLst/>
          </a:prstGeom>
          <a:ln cap="flat" w="38100">
            <a:solidFill>
              <a:srgbClr val="000000"/>
            </a:solidFill>
            <a:prstDash val="solid"/>
            <a:headEnd type="none" len="sm" w="sm"/>
            <a:tailEnd type="arrow" len="sm" w="med"/>
          </a:ln>
        </p:spPr>
      </p:sp>
      <p:sp>
        <p:nvSpPr>
          <p:cNvPr name="AutoShape 23" id="23"/>
          <p:cNvSpPr/>
          <p:nvPr/>
        </p:nvSpPr>
        <p:spPr>
          <a:xfrm flipH="true" flipV="true">
            <a:off x="3067696" y="4391660"/>
            <a:ext cx="7677" cy="2365188"/>
          </a:xfrm>
          <a:prstGeom prst="line">
            <a:avLst/>
          </a:prstGeom>
          <a:ln cap="flat" w="38100">
            <a:solidFill>
              <a:srgbClr val="000000"/>
            </a:solidFill>
            <a:prstDash val="solid"/>
            <a:headEnd type="none" len="sm" w="sm"/>
            <a:tailEnd type="arrow" len="sm" w="med"/>
          </a:ln>
        </p:spPr>
      </p:sp>
      <p:sp>
        <p:nvSpPr>
          <p:cNvPr name="Freeform 24" id="24"/>
          <p:cNvSpPr/>
          <p:nvPr/>
        </p:nvSpPr>
        <p:spPr>
          <a:xfrm flipH="false" flipV="false" rot="0">
            <a:off x="6688466" y="6654323"/>
            <a:ext cx="5207953" cy="2603977"/>
          </a:xfrm>
          <a:custGeom>
            <a:avLst/>
            <a:gdLst/>
            <a:ahLst/>
            <a:cxnLst/>
            <a:rect r="r" b="b" t="t" l="l"/>
            <a:pathLst>
              <a:path h="2603977" w="5207953">
                <a:moveTo>
                  <a:pt x="0" y="0"/>
                </a:moveTo>
                <a:lnTo>
                  <a:pt x="5207953" y="0"/>
                </a:lnTo>
                <a:lnTo>
                  <a:pt x="5207953" y="2603977"/>
                </a:lnTo>
                <a:lnTo>
                  <a:pt x="0" y="2603977"/>
                </a:lnTo>
                <a:lnTo>
                  <a:pt x="0" y="0"/>
                </a:lnTo>
                <a:close/>
              </a:path>
            </a:pathLst>
          </a:custGeom>
          <a:blipFill>
            <a:blip r:embed="rId4"/>
            <a:stretch>
              <a:fillRect l="0" t="0" r="0" b="0"/>
            </a:stretch>
          </a:blipFill>
          <a:ln w="38100" cap="rnd">
            <a:solidFill>
              <a:srgbClr val="A067AE"/>
            </a:solidFill>
            <a:prstDash val="solid"/>
            <a:round/>
          </a:ln>
        </p:spPr>
      </p:sp>
      <p:sp>
        <p:nvSpPr>
          <p:cNvPr name="Freeform 25" id="25"/>
          <p:cNvSpPr/>
          <p:nvPr/>
        </p:nvSpPr>
        <p:spPr>
          <a:xfrm flipH="false" flipV="false" rot="0">
            <a:off x="471397" y="6654323"/>
            <a:ext cx="5207953" cy="2603977"/>
          </a:xfrm>
          <a:custGeom>
            <a:avLst/>
            <a:gdLst/>
            <a:ahLst/>
            <a:cxnLst/>
            <a:rect r="r" b="b" t="t" l="l"/>
            <a:pathLst>
              <a:path h="2603977" w="5207953">
                <a:moveTo>
                  <a:pt x="0" y="0"/>
                </a:moveTo>
                <a:lnTo>
                  <a:pt x="5207953" y="0"/>
                </a:lnTo>
                <a:lnTo>
                  <a:pt x="5207953" y="2603977"/>
                </a:lnTo>
                <a:lnTo>
                  <a:pt x="0" y="2603977"/>
                </a:lnTo>
                <a:lnTo>
                  <a:pt x="0" y="0"/>
                </a:lnTo>
                <a:close/>
              </a:path>
            </a:pathLst>
          </a:custGeom>
          <a:blipFill>
            <a:blip r:embed="rId5"/>
            <a:stretch>
              <a:fillRect l="0" t="0" r="0" b="0"/>
            </a:stretch>
          </a:blipFill>
          <a:ln w="38100" cap="rnd">
            <a:solidFill>
              <a:srgbClr val="A067AE"/>
            </a:solidFill>
            <a:prstDash val="solid"/>
            <a:round/>
          </a:ln>
        </p:spPr>
      </p:sp>
      <p:sp>
        <p:nvSpPr>
          <p:cNvPr name="TextBox 26" id="26"/>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27" id="27"/>
          <p:cNvSpPr txBox="true"/>
          <p:nvPr/>
        </p:nvSpPr>
        <p:spPr>
          <a:xfrm rot="0">
            <a:off x="8380851" y="9275099"/>
            <a:ext cx="2003425" cy="771525"/>
          </a:xfrm>
          <a:prstGeom prst="rect">
            <a:avLst/>
          </a:prstGeom>
        </p:spPr>
        <p:txBody>
          <a:bodyPr anchor="t" rtlCol="false" tIns="0" lIns="0" bIns="0" rIns="0">
            <a:spAutoFit/>
          </a:bodyPr>
          <a:lstStyle/>
          <a:p>
            <a:pPr algn="ctr">
              <a:lnSpc>
                <a:spcPts val="6300"/>
              </a:lnSpc>
            </a:pPr>
            <a:r>
              <a:rPr lang="en-US" sz="4500" b="true">
                <a:solidFill>
                  <a:srgbClr val="343434"/>
                </a:solidFill>
                <a:latin typeface="Canva Sans Bold"/>
                <a:ea typeface="Canva Sans Bold"/>
                <a:cs typeface="Canva Sans Bold"/>
                <a:sym typeface="Canva Sans Bold"/>
              </a:rPr>
              <a:t>Output</a:t>
            </a:r>
          </a:p>
        </p:txBody>
      </p:sp>
      <p:sp>
        <p:nvSpPr>
          <p:cNvPr name="TextBox 28" id="28"/>
          <p:cNvSpPr txBox="true"/>
          <p:nvPr/>
        </p:nvSpPr>
        <p:spPr>
          <a:xfrm rot="0">
            <a:off x="13778640" y="2973387"/>
            <a:ext cx="2514890" cy="1825625"/>
          </a:xfrm>
          <a:prstGeom prst="rect">
            <a:avLst/>
          </a:prstGeom>
        </p:spPr>
        <p:txBody>
          <a:bodyPr anchor="t" rtlCol="false" tIns="0" lIns="0" bIns="0" rIns="0">
            <a:spAutoFit/>
          </a:bodyPr>
          <a:lstStyle/>
          <a:p>
            <a:pPr algn="ctr">
              <a:lnSpc>
                <a:spcPts val="4899"/>
              </a:lnSpc>
            </a:pPr>
            <a:r>
              <a:rPr lang="en-US" sz="3499" b="true">
                <a:solidFill>
                  <a:srgbClr val="343434"/>
                </a:solidFill>
                <a:latin typeface="Canva Sans Bold"/>
                <a:ea typeface="Canva Sans Bold"/>
                <a:cs typeface="Canva Sans Bold"/>
                <a:sym typeface="Canva Sans Bold"/>
              </a:rPr>
              <a:t>128 * 256 Softmax Pixels</a:t>
            </a:r>
          </a:p>
        </p:txBody>
      </p:sp>
      <p:sp>
        <p:nvSpPr>
          <p:cNvPr name="TextBox 29" id="29"/>
          <p:cNvSpPr txBox="true"/>
          <p:nvPr/>
        </p:nvSpPr>
        <p:spPr>
          <a:xfrm rot="0">
            <a:off x="15036085" y="5717104"/>
            <a:ext cx="1404160" cy="389254"/>
          </a:xfrm>
          <a:prstGeom prst="rect">
            <a:avLst/>
          </a:prstGeom>
        </p:spPr>
        <p:txBody>
          <a:bodyPr anchor="t" rtlCol="false" tIns="0" lIns="0" bIns="0" rIns="0">
            <a:spAutoFit/>
          </a:bodyPr>
          <a:lstStyle/>
          <a:p>
            <a:pPr algn="ctr">
              <a:lnSpc>
                <a:spcPts val="3220"/>
              </a:lnSpc>
            </a:pPr>
            <a:r>
              <a:rPr lang="en-US" sz="2300">
                <a:solidFill>
                  <a:srgbClr val="343434"/>
                </a:solidFill>
                <a:latin typeface="Canva Sans"/>
                <a:ea typeface="Canva Sans"/>
                <a:cs typeface="Canva Sans"/>
                <a:sym typeface="Canva Sans"/>
              </a:rPr>
              <a:t>ArgMax</a:t>
            </a:r>
          </a:p>
        </p:txBody>
      </p:sp>
      <p:sp>
        <p:nvSpPr>
          <p:cNvPr name="TextBox 30" id="30"/>
          <p:cNvSpPr txBox="true"/>
          <p:nvPr/>
        </p:nvSpPr>
        <p:spPr>
          <a:xfrm rot="0">
            <a:off x="13778640" y="6705362"/>
            <a:ext cx="2514890" cy="2444750"/>
          </a:xfrm>
          <a:prstGeom prst="rect">
            <a:avLst/>
          </a:prstGeom>
        </p:spPr>
        <p:txBody>
          <a:bodyPr anchor="t" rtlCol="false" tIns="0" lIns="0" bIns="0" rIns="0">
            <a:spAutoFit/>
          </a:bodyPr>
          <a:lstStyle/>
          <a:p>
            <a:pPr algn="ctr">
              <a:lnSpc>
                <a:spcPts val="4899"/>
              </a:lnSpc>
            </a:pPr>
            <a:r>
              <a:rPr lang="en-US" sz="3499" b="true">
                <a:solidFill>
                  <a:srgbClr val="343434"/>
                </a:solidFill>
                <a:latin typeface="Canva Sans Bold"/>
                <a:ea typeface="Canva Sans Bold"/>
                <a:cs typeface="Canva Sans Bold"/>
                <a:sym typeface="Canva Sans Bold"/>
              </a:rPr>
              <a:t>29</a:t>
            </a:r>
          </a:p>
          <a:p>
            <a:pPr algn="ctr">
              <a:lnSpc>
                <a:spcPts val="4899"/>
              </a:lnSpc>
            </a:pPr>
            <a:r>
              <a:rPr lang="en-US" sz="3499" b="true">
                <a:solidFill>
                  <a:srgbClr val="343434"/>
                </a:solidFill>
                <a:latin typeface="Canva Sans Bold"/>
                <a:ea typeface="Canva Sans Bold"/>
                <a:cs typeface="Canva Sans Bold"/>
                <a:sym typeface="Canva Sans Bold"/>
              </a:rPr>
              <a:t>Class to  Color Mapping</a:t>
            </a:r>
          </a:p>
        </p:txBody>
      </p:sp>
      <p:sp>
        <p:nvSpPr>
          <p:cNvPr name="TextBox 31" id="31"/>
          <p:cNvSpPr txBox="true"/>
          <p:nvPr/>
        </p:nvSpPr>
        <p:spPr>
          <a:xfrm rot="0">
            <a:off x="2252334" y="9275099"/>
            <a:ext cx="1646079" cy="771525"/>
          </a:xfrm>
          <a:prstGeom prst="rect">
            <a:avLst/>
          </a:prstGeom>
        </p:spPr>
        <p:txBody>
          <a:bodyPr anchor="t" rtlCol="false" tIns="0" lIns="0" bIns="0" rIns="0">
            <a:spAutoFit/>
          </a:bodyPr>
          <a:lstStyle/>
          <a:p>
            <a:pPr algn="ctr" marL="0" indent="0" lvl="0">
              <a:lnSpc>
                <a:spcPts val="6300"/>
              </a:lnSpc>
              <a:spcBef>
                <a:spcPct val="0"/>
              </a:spcBef>
            </a:pPr>
            <a:r>
              <a:rPr lang="en-US" b="true" sz="4500" strike="noStrike" u="none">
                <a:solidFill>
                  <a:srgbClr val="343434"/>
                </a:solidFill>
                <a:latin typeface="Canva Sans Bold"/>
                <a:ea typeface="Canva Sans Bold"/>
                <a:cs typeface="Canva Sans Bold"/>
                <a:sym typeface="Canva Sans Bold"/>
              </a:rPr>
              <a:t>Input </a:t>
            </a:r>
          </a:p>
        </p:txBody>
      </p:sp>
      <p:sp>
        <p:nvSpPr>
          <p:cNvPr name="TextBox 32" id="32"/>
          <p:cNvSpPr txBox="true"/>
          <p:nvPr/>
        </p:nvSpPr>
        <p:spPr>
          <a:xfrm rot="0">
            <a:off x="1028700" y="1859280"/>
            <a:ext cx="5058887" cy="920115"/>
          </a:xfrm>
          <a:prstGeom prst="rect">
            <a:avLst/>
          </a:prstGeom>
        </p:spPr>
        <p:txBody>
          <a:bodyPr anchor="t" rtlCol="false" tIns="0" lIns="0" bIns="0" rIns="0">
            <a:spAutoFit/>
          </a:bodyPr>
          <a:lstStyle/>
          <a:p>
            <a:pPr algn="ctr">
              <a:lnSpc>
                <a:spcPts val="7559"/>
              </a:lnSpc>
            </a:pPr>
            <a:r>
              <a:rPr lang="en-US" sz="5399" b="true">
                <a:solidFill>
                  <a:srgbClr val="343434"/>
                </a:solidFill>
                <a:latin typeface="Canva Sans Bold"/>
                <a:ea typeface="Canva Sans Bold"/>
                <a:cs typeface="Canva Sans Bold"/>
                <a:sym typeface="Canva Sans Bold"/>
              </a:rPr>
              <a:t>Data WorkFlow</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3446" y="5039360"/>
            <a:ext cx="13227975" cy="4877816"/>
          </a:xfrm>
          <a:custGeom>
            <a:avLst/>
            <a:gdLst/>
            <a:ahLst/>
            <a:cxnLst/>
            <a:rect r="r" b="b" t="t" l="l"/>
            <a:pathLst>
              <a:path h="4877816" w="13227975">
                <a:moveTo>
                  <a:pt x="0" y="0"/>
                </a:moveTo>
                <a:lnTo>
                  <a:pt x="13227975" y="0"/>
                </a:lnTo>
                <a:lnTo>
                  <a:pt x="13227975" y="4877816"/>
                </a:lnTo>
                <a:lnTo>
                  <a:pt x="0" y="4877816"/>
                </a:lnTo>
                <a:lnTo>
                  <a:pt x="0" y="0"/>
                </a:lnTo>
                <a:close/>
              </a:path>
            </a:pathLst>
          </a:custGeom>
          <a:blipFill>
            <a:blip r:embed="rId4"/>
            <a:stretch>
              <a:fillRect l="0" t="0" r="0" b="0"/>
            </a:stretch>
          </a:blipFill>
        </p:spPr>
      </p:sp>
      <p:sp>
        <p:nvSpPr>
          <p:cNvPr name="TextBox 4" id="4"/>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5" id="5"/>
          <p:cNvSpPr txBox="true"/>
          <p:nvPr/>
        </p:nvSpPr>
        <p:spPr>
          <a:xfrm rot="0">
            <a:off x="381033" y="1790699"/>
            <a:ext cx="4994275"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What is CSPNet</a:t>
            </a:r>
          </a:p>
        </p:txBody>
      </p:sp>
      <p:sp>
        <p:nvSpPr>
          <p:cNvPr name="TextBox 6" id="6"/>
          <p:cNvSpPr txBox="true"/>
          <p:nvPr/>
        </p:nvSpPr>
        <p:spPr>
          <a:xfrm rot="0">
            <a:off x="381033" y="2772410"/>
            <a:ext cx="17352802" cy="21145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A neural network architecture that improves efficiency by splitting feature maps, partially processing them, and merging them to reduce duplicate gradient information. It enhances accuracy and reduces computation, commonly used in object detection and image classification.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19526" y="1415073"/>
            <a:ext cx="3529452" cy="7843227"/>
          </a:xfrm>
          <a:custGeom>
            <a:avLst/>
            <a:gdLst/>
            <a:ahLst/>
            <a:cxnLst/>
            <a:rect r="r" b="b" t="t" l="l"/>
            <a:pathLst>
              <a:path h="7843227" w="3529452">
                <a:moveTo>
                  <a:pt x="0" y="0"/>
                </a:moveTo>
                <a:lnTo>
                  <a:pt x="3529452" y="0"/>
                </a:lnTo>
                <a:lnTo>
                  <a:pt x="3529452" y="7843227"/>
                </a:lnTo>
                <a:lnTo>
                  <a:pt x="0" y="7843227"/>
                </a:lnTo>
                <a:lnTo>
                  <a:pt x="0" y="0"/>
                </a:lnTo>
                <a:close/>
              </a:path>
            </a:pathLst>
          </a:custGeom>
          <a:blipFill>
            <a:blip r:embed="rId4"/>
            <a:stretch>
              <a:fillRect l="0" t="0" r="0" b="0"/>
            </a:stretch>
          </a:blipFill>
        </p:spPr>
      </p:sp>
      <p:sp>
        <p:nvSpPr>
          <p:cNvPr name="Freeform 4" id="4"/>
          <p:cNvSpPr/>
          <p:nvPr/>
        </p:nvSpPr>
        <p:spPr>
          <a:xfrm flipH="false" flipV="false" rot="0">
            <a:off x="381033" y="6308618"/>
            <a:ext cx="6235044" cy="3040651"/>
          </a:xfrm>
          <a:custGeom>
            <a:avLst/>
            <a:gdLst/>
            <a:ahLst/>
            <a:cxnLst/>
            <a:rect r="r" b="b" t="t" l="l"/>
            <a:pathLst>
              <a:path h="3040651" w="6235044">
                <a:moveTo>
                  <a:pt x="0" y="0"/>
                </a:moveTo>
                <a:lnTo>
                  <a:pt x="6235044" y="0"/>
                </a:lnTo>
                <a:lnTo>
                  <a:pt x="6235044" y="3040651"/>
                </a:lnTo>
                <a:lnTo>
                  <a:pt x="0" y="3040651"/>
                </a:lnTo>
                <a:lnTo>
                  <a:pt x="0" y="0"/>
                </a:lnTo>
                <a:close/>
              </a:path>
            </a:pathLst>
          </a:custGeom>
          <a:blipFill>
            <a:blip r:embed="rId5"/>
            <a:stretch>
              <a:fillRect l="0" t="0" r="0" b="0"/>
            </a:stretch>
          </a:blipFill>
        </p:spPr>
      </p:sp>
      <p:sp>
        <p:nvSpPr>
          <p:cNvPr name="Freeform 5" id="5"/>
          <p:cNvSpPr/>
          <p:nvPr/>
        </p:nvSpPr>
        <p:spPr>
          <a:xfrm flipH="false" flipV="false" rot="0">
            <a:off x="7089504" y="6340698"/>
            <a:ext cx="6253772" cy="3008572"/>
          </a:xfrm>
          <a:custGeom>
            <a:avLst/>
            <a:gdLst/>
            <a:ahLst/>
            <a:cxnLst/>
            <a:rect r="r" b="b" t="t" l="l"/>
            <a:pathLst>
              <a:path h="3008572" w="6253772">
                <a:moveTo>
                  <a:pt x="0" y="0"/>
                </a:moveTo>
                <a:lnTo>
                  <a:pt x="6253772" y="0"/>
                </a:lnTo>
                <a:lnTo>
                  <a:pt x="6253772" y="3008571"/>
                </a:lnTo>
                <a:lnTo>
                  <a:pt x="0" y="3008571"/>
                </a:lnTo>
                <a:lnTo>
                  <a:pt x="0" y="0"/>
                </a:lnTo>
                <a:close/>
              </a:path>
            </a:pathLst>
          </a:custGeom>
          <a:blipFill>
            <a:blip r:embed="rId6"/>
            <a:stretch>
              <a:fillRect l="0" t="0" r="0" b="0"/>
            </a:stretch>
          </a:blipFill>
        </p:spPr>
      </p:sp>
      <p:sp>
        <p:nvSpPr>
          <p:cNvPr name="TextBox 6" id="6"/>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7" id="7"/>
          <p:cNvSpPr txBox="true"/>
          <p:nvPr/>
        </p:nvSpPr>
        <p:spPr>
          <a:xfrm rot="0">
            <a:off x="381033" y="1790065"/>
            <a:ext cx="4475321"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Pure CSPNet?</a:t>
            </a:r>
          </a:p>
        </p:txBody>
      </p:sp>
      <p:sp>
        <p:nvSpPr>
          <p:cNvPr name="TextBox 8" id="8"/>
          <p:cNvSpPr txBox="true"/>
          <p:nvPr/>
        </p:nvSpPr>
        <p:spPr>
          <a:xfrm rot="0">
            <a:off x="381033" y="2876550"/>
            <a:ext cx="12962243" cy="31813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Pure CSPNet demonstrated better generalization compared to UNet, as it was less prone to overfitting. However, its training process was slower, and it seemed to have a performance cap, achieving lower maximum accuracy than what UNet could reach. Despite its improved generalization, CSPNet's slower convergence and limited peak performance made it less efficient overall.</a:t>
            </a:r>
          </a:p>
        </p:txBody>
      </p:sp>
      <p:sp>
        <p:nvSpPr>
          <p:cNvPr name="TextBox 9" id="9"/>
          <p:cNvSpPr txBox="true"/>
          <p:nvPr/>
        </p:nvSpPr>
        <p:spPr>
          <a:xfrm rot="0">
            <a:off x="14294722" y="9292119"/>
            <a:ext cx="2579059" cy="5143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Pure CSPNet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595238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94867" y="220276"/>
            <a:ext cx="8038512" cy="4320700"/>
          </a:xfrm>
          <a:custGeom>
            <a:avLst/>
            <a:gdLst/>
            <a:ahLst/>
            <a:cxnLst/>
            <a:rect r="r" b="b" t="t" l="l"/>
            <a:pathLst>
              <a:path h="4320700" w="8038512">
                <a:moveTo>
                  <a:pt x="0" y="0"/>
                </a:moveTo>
                <a:lnTo>
                  <a:pt x="8038512" y="0"/>
                </a:lnTo>
                <a:lnTo>
                  <a:pt x="8038512" y="4320700"/>
                </a:lnTo>
                <a:lnTo>
                  <a:pt x="0" y="4320700"/>
                </a:lnTo>
                <a:lnTo>
                  <a:pt x="0" y="0"/>
                </a:lnTo>
                <a:close/>
              </a:path>
            </a:pathLst>
          </a:custGeom>
          <a:blipFill>
            <a:blip r:embed="rId4"/>
            <a:stretch>
              <a:fillRect l="0" t="0" r="0" b="0"/>
            </a:stretch>
          </a:blipFill>
          <a:ln w="38100" cap="rnd">
            <a:solidFill>
              <a:srgbClr val="000000"/>
            </a:solidFill>
            <a:prstDash val="solid"/>
            <a:round/>
          </a:ln>
        </p:spPr>
      </p:sp>
      <p:sp>
        <p:nvSpPr>
          <p:cNvPr name="Freeform 4" id="4"/>
          <p:cNvSpPr/>
          <p:nvPr/>
        </p:nvSpPr>
        <p:spPr>
          <a:xfrm flipH="false" flipV="false" rot="0">
            <a:off x="9594867" y="4779101"/>
            <a:ext cx="8032861" cy="5361935"/>
          </a:xfrm>
          <a:custGeom>
            <a:avLst/>
            <a:gdLst/>
            <a:ahLst/>
            <a:cxnLst/>
            <a:rect r="r" b="b" t="t" l="l"/>
            <a:pathLst>
              <a:path h="5361935" w="8032861">
                <a:moveTo>
                  <a:pt x="0" y="0"/>
                </a:moveTo>
                <a:lnTo>
                  <a:pt x="8032862" y="0"/>
                </a:lnTo>
                <a:lnTo>
                  <a:pt x="8032862" y="5361935"/>
                </a:lnTo>
                <a:lnTo>
                  <a:pt x="0" y="5361935"/>
                </a:lnTo>
                <a:lnTo>
                  <a:pt x="0" y="0"/>
                </a:lnTo>
                <a:close/>
              </a:path>
            </a:pathLst>
          </a:custGeom>
          <a:blipFill>
            <a:blip r:embed="rId5"/>
            <a:stretch>
              <a:fillRect l="0" t="0" r="0" b="0"/>
            </a:stretch>
          </a:blipFill>
          <a:ln w="38100" cap="rnd">
            <a:solidFill>
              <a:srgbClr val="000000"/>
            </a:solidFill>
            <a:prstDash val="solid"/>
            <a:round/>
          </a:ln>
        </p:spPr>
      </p:sp>
      <p:sp>
        <p:nvSpPr>
          <p:cNvPr name="TextBox 5" id="5"/>
          <p:cNvSpPr txBox="true"/>
          <p:nvPr/>
        </p:nvSpPr>
        <p:spPr>
          <a:xfrm rot="0">
            <a:off x="766811" y="1826617"/>
            <a:ext cx="7072639" cy="1301750"/>
          </a:xfrm>
          <a:prstGeom prst="rect">
            <a:avLst/>
          </a:prstGeom>
        </p:spPr>
        <p:txBody>
          <a:bodyPr anchor="t" rtlCol="false" tIns="0" lIns="0" bIns="0" rIns="0">
            <a:spAutoFit/>
          </a:bodyPr>
          <a:lstStyle/>
          <a:p>
            <a:pPr algn="l">
              <a:lnSpc>
                <a:spcPts val="9100"/>
              </a:lnSpc>
            </a:pPr>
            <a:r>
              <a:rPr lang="en-US" sz="6500" b="true">
                <a:solidFill>
                  <a:srgbClr val="343434"/>
                </a:solidFill>
                <a:latin typeface="Cooper Hewitt Bold"/>
                <a:ea typeface="Cooper Hewitt Bold"/>
                <a:cs typeface="Cooper Hewitt Bold"/>
                <a:sym typeface="Cooper Hewitt Bold"/>
              </a:rPr>
              <a:t>INTRODUCTION</a:t>
            </a:r>
          </a:p>
        </p:txBody>
      </p:sp>
      <p:sp>
        <p:nvSpPr>
          <p:cNvPr name="TextBox 6" id="6"/>
          <p:cNvSpPr txBox="true"/>
          <p:nvPr/>
        </p:nvSpPr>
        <p:spPr>
          <a:xfrm rot="0">
            <a:off x="766811" y="3675959"/>
            <a:ext cx="8115300" cy="4241499"/>
          </a:xfrm>
          <a:prstGeom prst="rect">
            <a:avLst/>
          </a:prstGeom>
        </p:spPr>
        <p:txBody>
          <a:bodyPr anchor="t" rtlCol="false" tIns="0" lIns="0" bIns="0" rIns="0">
            <a:spAutoFit/>
          </a:bodyPr>
          <a:lstStyle/>
          <a:p>
            <a:pPr algn="just">
              <a:lnSpc>
                <a:spcPts val="3734"/>
              </a:lnSpc>
            </a:pPr>
            <a:r>
              <a:rPr lang="en-US" sz="2667">
                <a:solidFill>
                  <a:srgbClr val="343434"/>
                </a:solidFill>
                <a:latin typeface="DM Sans"/>
                <a:ea typeface="DM Sans"/>
                <a:cs typeface="DM Sans"/>
                <a:sym typeface="DM Sans"/>
              </a:rPr>
              <a:t>Image segmentation is a critical task in computer vision that involves dividing an image into distinct regions, where each region corresponds to a different object or part of the image. Unlike traditional image classification, where the goal is to assign a single label to an entire image, segmentation allows us to label each pixel individually, enabling more detailed analysis and precise understanding of image content.</a:t>
            </a:r>
          </a:p>
        </p:txBody>
      </p:sp>
      <p:sp>
        <p:nvSpPr>
          <p:cNvPr name="AutoShape 7" id="7"/>
          <p:cNvSpPr/>
          <p:nvPr/>
        </p:nvSpPr>
        <p:spPr>
          <a:xfrm>
            <a:off x="766811" y="3147417"/>
            <a:ext cx="6492240" cy="0"/>
          </a:xfrm>
          <a:prstGeom prst="line">
            <a:avLst/>
          </a:prstGeom>
          <a:ln cap="flat" w="180975">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57430" y="1811386"/>
            <a:ext cx="3330240" cy="1098651"/>
            <a:chOff x="0" y="0"/>
            <a:chExt cx="877100" cy="289357"/>
          </a:xfrm>
        </p:grpSpPr>
        <p:sp>
          <p:nvSpPr>
            <p:cNvPr name="Freeform 4" id="4"/>
            <p:cNvSpPr/>
            <p:nvPr/>
          </p:nvSpPr>
          <p:spPr>
            <a:xfrm flipH="false" flipV="false" rot="0">
              <a:off x="0" y="0"/>
              <a:ext cx="877100" cy="289357"/>
            </a:xfrm>
            <a:custGeom>
              <a:avLst/>
              <a:gdLst/>
              <a:ahLst/>
              <a:cxnLst/>
              <a:rect r="r" b="b" t="t" l="l"/>
              <a:pathLst>
                <a:path h="289357" w="877100">
                  <a:moveTo>
                    <a:pt x="118561" y="0"/>
                  </a:moveTo>
                  <a:lnTo>
                    <a:pt x="758539" y="0"/>
                  </a:lnTo>
                  <a:cubicBezTo>
                    <a:pt x="824018" y="0"/>
                    <a:pt x="877100" y="53082"/>
                    <a:pt x="877100" y="118561"/>
                  </a:cubicBezTo>
                  <a:lnTo>
                    <a:pt x="877100" y="170795"/>
                  </a:lnTo>
                  <a:cubicBezTo>
                    <a:pt x="877100" y="236275"/>
                    <a:pt x="824018" y="289357"/>
                    <a:pt x="758539" y="289357"/>
                  </a:cubicBezTo>
                  <a:lnTo>
                    <a:pt x="118561" y="289357"/>
                  </a:lnTo>
                  <a:cubicBezTo>
                    <a:pt x="53082" y="289357"/>
                    <a:pt x="0" y="236275"/>
                    <a:pt x="0" y="170795"/>
                  </a:cubicBezTo>
                  <a:lnTo>
                    <a:pt x="0" y="118561"/>
                  </a:lnTo>
                  <a:cubicBezTo>
                    <a:pt x="0" y="53082"/>
                    <a:pt x="53082" y="0"/>
                    <a:pt x="118561" y="0"/>
                  </a:cubicBezTo>
                  <a:close/>
                </a:path>
              </a:pathLst>
            </a:custGeom>
            <a:solidFill>
              <a:srgbClr val="BC81CA"/>
            </a:solidFill>
          </p:spPr>
        </p:sp>
        <p:sp>
          <p:nvSpPr>
            <p:cNvPr name="TextBox 5" id="5"/>
            <p:cNvSpPr txBox="true"/>
            <p:nvPr/>
          </p:nvSpPr>
          <p:spPr>
            <a:xfrm>
              <a:off x="0" y="-104775"/>
              <a:ext cx="877100" cy="394132"/>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Input</a:t>
              </a:r>
            </a:p>
          </p:txBody>
        </p:sp>
      </p:grpSp>
      <p:grpSp>
        <p:nvGrpSpPr>
          <p:cNvPr name="Group 6" id="6"/>
          <p:cNvGrpSpPr/>
          <p:nvPr/>
        </p:nvGrpSpPr>
        <p:grpSpPr>
          <a:xfrm rot="0">
            <a:off x="1158314" y="3810247"/>
            <a:ext cx="3330240" cy="2289115"/>
            <a:chOff x="0" y="0"/>
            <a:chExt cx="877100" cy="602895"/>
          </a:xfrm>
        </p:grpSpPr>
        <p:sp>
          <p:nvSpPr>
            <p:cNvPr name="Freeform 7" id="7"/>
            <p:cNvSpPr/>
            <p:nvPr/>
          </p:nvSpPr>
          <p:spPr>
            <a:xfrm flipH="false" flipV="false" rot="0">
              <a:off x="0" y="0"/>
              <a:ext cx="877100" cy="602895"/>
            </a:xfrm>
            <a:custGeom>
              <a:avLst/>
              <a:gdLst/>
              <a:ahLst/>
              <a:cxnLst/>
              <a:rect r="r" b="b" t="t" l="l"/>
              <a:pathLst>
                <a:path h="602895" w="877100">
                  <a:moveTo>
                    <a:pt x="118561" y="0"/>
                  </a:moveTo>
                  <a:lnTo>
                    <a:pt x="758539" y="0"/>
                  </a:lnTo>
                  <a:cubicBezTo>
                    <a:pt x="824018" y="0"/>
                    <a:pt x="877100" y="53082"/>
                    <a:pt x="877100" y="118561"/>
                  </a:cubicBezTo>
                  <a:lnTo>
                    <a:pt x="877100" y="484333"/>
                  </a:lnTo>
                  <a:cubicBezTo>
                    <a:pt x="877100" y="549813"/>
                    <a:pt x="824018" y="602895"/>
                    <a:pt x="758539" y="602895"/>
                  </a:cubicBezTo>
                  <a:lnTo>
                    <a:pt x="118561" y="602895"/>
                  </a:lnTo>
                  <a:cubicBezTo>
                    <a:pt x="53082" y="602895"/>
                    <a:pt x="0" y="549813"/>
                    <a:pt x="0" y="484333"/>
                  </a:cubicBezTo>
                  <a:lnTo>
                    <a:pt x="0" y="118561"/>
                  </a:lnTo>
                  <a:cubicBezTo>
                    <a:pt x="0" y="53082"/>
                    <a:pt x="53082" y="0"/>
                    <a:pt x="118561" y="0"/>
                  </a:cubicBezTo>
                  <a:close/>
                </a:path>
              </a:pathLst>
            </a:custGeom>
            <a:solidFill>
              <a:srgbClr val="30A3AF"/>
            </a:solidFill>
          </p:spPr>
        </p:sp>
        <p:sp>
          <p:nvSpPr>
            <p:cNvPr name="TextBox 8" id="8"/>
            <p:cNvSpPr txBox="true"/>
            <p:nvPr/>
          </p:nvSpPr>
          <p:spPr>
            <a:xfrm>
              <a:off x="0" y="-104775"/>
              <a:ext cx="877100" cy="707670"/>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UNet</a:t>
              </a:r>
            </a:p>
          </p:txBody>
        </p:sp>
      </p:grpSp>
      <p:grpSp>
        <p:nvGrpSpPr>
          <p:cNvPr name="Group 9" id="9"/>
          <p:cNvGrpSpPr/>
          <p:nvPr/>
        </p:nvGrpSpPr>
        <p:grpSpPr>
          <a:xfrm rot="0">
            <a:off x="6956547" y="3810247"/>
            <a:ext cx="3330240" cy="2289115"/>
            <a:chOff x="0" y="0"/>
            <a:chExt cx="877100" cy="602895"/>
          </a:xfrm>
        </p:grpSpPr>
        <p:sp>
          <p:nvSpPr>
            <p:cNvPr name="Freeform 10" id="10"/>
            <p:cNvSpPr/>
            <p:nvPr/>
          </p:nvSpPr>
          <p:spPr>
            <a:xfrm flipH="false" flipV="false" rot="0">
              <a:off x="0" y="0"/>
              <a:ext cx="877100" cy="602895"/>
            </a:xfrm>
            <a:custGeom>
              <a:avLst/>
              <a:gdLst/>
              <a:ahLst/>
              <a:cxnLst/>
              <a:rect r="r" b="b" t="t" l="l"/>
              <a:pathLst>
                <a:path h="602895" w="877100">
                  <a:moveTo>
                    <a:pt x="118561" y="0"/>
                  </a:moveTo>
                  <a:lnTo>
                    <a:pt x="758539" y="0"/>
                  </a:lnTo>
                  <a:cubicBezTo>
                    <a:pt x="824018" y="0"/>
                    <a:pt x="877100" y="53082"/>
                    <a:pt x="877100" y="118561"/>
                  </a:cubicBezTo>
                  <a:lnTo>
                    <a:pt x="877100" y="484333"/>
                  </a:lnTo>
                  <a:cubicBezTo>
                    <a:pt x="877100" y="549813"/>
                    <a:pt x="824018" y="602895"/>
                    <a:pt x="758539" y="602895"/>
                  </a:cubicBezTo>
                  <a:lnTo>
                    <a:pt x="118561" y="602895"/>
                  </a:lnTo>
                  <a:cubicBezTo>
                    <a:pt x="53082" y="602895"/>
                    <a:pt x="0" y="549813"/>
                    <a:pt x="0" y="484333"/>
                  </a:cubicBezTo>
                  <a:lnTo>
                    <a:pt x="0" y="118561"/>
                  </a:lnTo>
                  <a:cubicBezTo>
                    <a:pt x="0" y="53082"/>
                    <a:pt x="53082" y="0"/>
                    <a:pt x="118561" y="0"/>
                  </a:cubicBezTo>
                  <a:close/>
                </a:path>
              </a:pathLst>
            </a:custGeom>
            <a:solidFill>
              <a:srgbClr val="6C9A37"/>
            </a:solidFill>
          </p:spPr>
        </p:sp>
        <p:sp>
          <p:nvSpPr>
            <p:cNvPr name="TextBox 11" id="11"/>
            <p:cNvSpPr txBox="true"/>
            <p:nvPr/>
          </p:nvSpPr>
          <p:spPr>
            <a:xfrm>
              <a:off x="0" y="-104775"/>
              <a:ext cx="877100" cy="707670"/>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CSPNet</a:t>
              </a:r>
            </a:p>
          </p:txBody>
        </p:sp>
      </p:grpSp>
      <p:grpSp>
        <p:nvGrpSpPr>
          <p:cNvPr name="Group 12" id="12"/>
          <p:cNvGrpSpPr/>
          <p:nvPr/>
        </p:nvGrpSpPr>
        <p:grpSpPr>
          <a:xfrm rot="0">
            <a:off x="4057430" y="6454913"/>
            <a:ext cx="3330240" cy="1098651"/>
            <a:chOff x="0" y="0"/>
            <a:chExt cx="877100" cy="289357"/>
          </a:xfrm>
        </p:grpSpPr>
        <p:sp>
          <p:nvSpPr>
            <p:cNvPr name="Freeform 13" id="13"/>
            <p:cNvSpPr/>
            <p:nvPr/>
          </p:nvSpPr>
          <p:spPr>
            <a:xfrm flipH="false" flipV="false" rot="0">
              <a:off x="0" y="0"/>
              <a:ext cx="877100" cy="289357"/>
            </a:xfrm>
            <a:custGeom>
              <a:avLst/>
              <a:gdLst/>
              <a:ahLst/>
              <a:cxnLst/>
              <a:rect r="r" b="b" t="t" l="l"/>
              <a:pathLst>
                <a:path h="289357" w="877100">
                  <a:moveTo>
                    <a:pt x="118561" y="0"/>
                  </a:moveTo>
                  <a:lnTo>
                    <a:pt x="758539" y="0"/>
                  </a:lnTo>
                  <a:cubicBezTo>
                    <a:pt x="824018" y="0"/>
                    <a:pt x="877100" y="53082"/>
                    <a:pt x="877100" y="118561"/>
                  </a:cubicBezTo>
                  <a:lnTo>
                    <a:pt x="877100" y="170795"/>
                  </a:lnTo>
                  <a:cubicBezTo>
                    <a:pt x="877100" y="236275"/>
                    <a:pt x="824018" y="289357"/>
                    <a:pt x="758539" y="289357"/>
                  </a:cubicBezTo>
                  <a:lnTo>
                    <a:pt x="118561" y="289357"/>
                  </a:lnTo>
                  <a:cubicBezTo>
                    <a:pt x="53082" y="289357"/>
                    <a:pt x="0" y="236275"/>
                    <a:pt x="0" y="170795"/>
                  </a:cubicBezTo>
                  <a:lnTo>
                    <a:pt x="0" y="118561"/>
                  </a:lnTo>
                  <a:cubicBezTo>
                    <a:pt x="0" y="53082"/>
                    <a:pt x="53082" y="0"/>
                    <a:pt x="118561" y="0"/>
                  </a:cubicBezTo>
                  <a:close/>
                </a:path>
              </a:pathLst>
            </a:custGeom>
            <a:solidFill>
              <a:srgbClr val="BC81CA"/>
            </a:solidFill>
          </p:spPr>
        </p:sp>
        <p:sp>
          <p:nvSpPr>
            <p:cNvPr name="TextBox 14" id="14"/>
            <p:cNvSpPr txBox="true"/>
            <p:nvPr/>
          </p:nvSpPr>
          <p:spPr>
            <a:xfrm>
              <a:off x="0" y="-104775"/>
              <a:ext cx="877100" cy="394132"/>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SoftMax</a:t>
              </a:r>
            </a:p>
          </p:txBody>
        </p:sp>
      </p:grpSp>
      <p:grpSp>
        <p:nvGrpSpPr>
          <p:cNvPr name="Group 15" id="15"/>
          <p:cNvGrpSpPr/>
          <p:nvPr/>
        </p:nvGrpSpPr>
        <p:grpSpPr>
          <a:xfrm rot="0">
            <a:off x="4057430" y="8159649"/>
            <a:ext cx="3330240" cy="1098651"/>
            <a:chOff x="0" y="0"/>
            <a:chExt cx="877100" cy="289357"/>
          </a:xfrm>
        </p:grpSpPr>
        <p:sp>
          <p:nvSpPr>
            <p:cNvPr name="Freeform 16" id="16"/>
            <p:cNvSpPr/>
            <p:nvPr/>
          </p:nvSpPr>
          <p:spPr>
            <a:xfrm flipH="false" flipV="false" rot="0">
              <a:off x="0" y="0"/>
              <a:ext cx="877100" cy="289357"/>
            </a:xfrm>
            <a:custGeom>
              <a:avLst/>
              <a:gdLst/>
              <a:ahLst/>
              <a:cxnLst/>
              <a:rect r="r" b="b" t="t" l="l"/>
              <a:pathLst>
                <a:path h="289357" w="877100">
                  <a:moveTo>
                    <a:pt x="118561" y="0"/>
                  </a:moveTo>
                  <a:lnTo>
                    <a:pt x="758539" y="0"/>
                  </a:lnTo>
                  <a:cubicBezTo>
                    <a:pt x="824018" y="0"/>
                    <a:pt x="877100" y="53082"/>
                    <a:pt x="877100" y="118561"/>
                  </a:cubicBezTo>
                  <a:lnTo>
                    <a:pt x="877100" y="170795"/>
                  </a:lnTo>
                  <a:cubicBezTo>
                    <a:pt x="877100" y="236275"/>
                    <a:pt x="824018" y="289357"/>
                    <a:pt x="758539" y="289357"/>
                  </a:cubicBezTo>
                  <a:lnTo>
                    <a:pt x="118561" y="289357"/>
                  </a:lnTo>
                  <a:cubicBezTo>
                    <a:pt x="53082" y="289357"/>
                    <a:pt x="0" y="236275"/>
                    <a:pt x="0" y="170795"/>
                  </a:cubicBezTo>
                  <a:lnTo>
                    <a:pt x="0" y="118561"/>
                  </a:lnTo>
                  <a:cubicBezTo>
                    <a:pt x="0" y="53082"/>
                    <a:pt x="53082" y="0"/>
                    <a:pt x="118561" y="0"/>
                  </a:cubicBezTo>
                  <a:close/>
                </a:path>
              </a:pathLst>
            </a:custGeom>
            <a:solidFill>
              <a:srgbClr val="BC81CA"/>
            </a:solidFill>
          </p:spPr>
        </p:sp>
        <p:sp>
          <p:nvSpPr>
            <p:cNvPr name="TextBox 17" id="17"/>
            <p:cNvSpPr txBox="true"/>
            <p:nvPr/>
          </p:nvSpPr>
          <p:spPr>
            <a:xfrm>
              <a:off x="0" y="-104775"/>
              <a:ext cx="877100" cy="394132"/>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Output</a:t>
              </a:r>
            </a:p>
          </p:txBody>
        </p:sp>
      </p:grpSp>
      <p:sp>
        <p:nvSpPr>
          <p:cNvPr name="AutoShape 18" id="18"/>
          <p:cNvSpPr/>
          <p:nvPr/>
        </p:nvSpPr>
        <p:spPr>
          <a:xfrm>
            <a:off x="5722550" y="2910036"/>
            <a:ext cx="2899116" cy="900211"/>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a:off x="2823434" y="2910036"/>
            <a:ext cx="2899116" cy="900211"/>
          </a:xfrm>
          <a:prstGeom prst="line">
            <a:avLst/>
          </a:prstGeom>
          <a:ln cap="flat" w="38100">
            <a:solidFill>
              <a:srgbClr val="000000"/>
            </a:solidFill>
            <a:prstDash val="solid"/>
            <a:headEnd type="none" len="sm" w="sm"/>
            <a:tailEnd type="arrow" len="sm" w="med"/>
          </a:ln>
        </p:spPr>
      </p:sp>
      <p:sp>
        <p:nvSpPr>
          <p:cNvPr name="AutoShape 20" id="20"/>
          <p:cNvSpPr/>
          <p:nvPr/>
        </p:nvSpPr>
        <p:spPr>
          <a:xfrm flipH="true">
            <a:off x="5722550" y="4954805"/>
            <a:ext cx="1233997" cy="1500107"/>
          </a:xfrm>
          <a:prstGeom prst="line">
            <a:avLst/>
          </a:prstGeom>
          <a:ln cap="flat" w="38100">
            <a:solidFill>
              <a:srgbClr val="000000"/>
            </a:solidFill>
            <a:prstDash val="solid"/>
            <a:headEnd type="none" len="sm" w="sm"/>
            <a:tailEnd type="arrow" len="sm" w="med"/>
          </a:ln>
        </p:spPr>
      </p:sp>
      <p:sp>
        <p:nvSpPr>
          <p:cNvPr name="AutoShape 21" id="21"/>
          <p:cNvSpPr/>
          <p:nvPr/>
        </p:nvSpPr>
        <p:spPr>
          <a:xfrm>
            <a:off x="4488554" y="4954805"/>
            <a:ext cx="1233997" cy="1500107"/>
          </a:xfrm>
          <a:prstGeom prst="line">
            <a:avLst/>
          </a:prstGeom>
          <a:ln cap="flat" w="38100">
            <a:solidFill>
              <a:srgbClr val="000000"/>
            </a:solidFill>
            <a:prstDash val="solid"/>
            <a:headEnd type="none" len="sm" w="sm"/>
            <a:tailEnd type="arrow" len="sm" w="med"/>
          </a:ln>
        </p:spPr>
      </p:sp>
      <p:sp>
        <p:nvSpPr>
          <p:cNvPr name="AutoShape 22" id="22"/>
          <p:cNvSpPr/>
          <p:nvPr/>
        </p:nvSpPr>
        <p:spPr>
          <a:xfrm>
            <a:off x="5722550" y="7553563"/>
            <a:ext cx="0" cy="606086"/>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1888234" y="363587"/>
            <a:ext cx="8398552" cy="1209674"/>
          </a:xfrm>
          <a:prstGeom prst="rect">
            <a:avLst/>
          </a:prstGeom>
        </p:spPr>
        <p:txBody>
          <a:bodyPr anchor="t" rtlCol="false" tIns="0" lIns="0" bIns="0" rIns="0">
            <a:spAutoFit/>
          </a:bodyPr>
          <a:lstStyle/>
          <a:p>
            <a:pPr algn="ctr">
              <a:lnSpc>
                <a:spcPts val="8400"/>
              </a:lnSpc>
            </a:pPr>
            <a:r>
              <a:rPr lang="en-US" b="true" sz="6000">
                <a:solidFill>
                  <a:srgbClr val="343434"/>
                </a:solidFill>
                <a:latin typeface="Cooper Hewitt Bold"/>
                <a:ea typeface="Cooper Hewitt Bold"/>
                <a:cs typeface="Cooper Hewitt Bold"/>
                <a:sym typeface="Cooper Hewitt Bold"/>
              </a:rPr>
              <a:t>UNET + CSPNET MODEL</a:t>
            </a:r>
          </a:p>
        </p:txBody>
      </p:sp>
      <p:sp>
        <p:nvSpPr>
          <p:cNvPr name="TextBox 24" id="24"/>
          <p:cNvSpPr txBox="true"/>
          <p:nvPr/>
        </p:nvSpPr>
        <p:spPr>
          <a:xfrm rot="0">
            <a:off x="5070485" y="4272055"/>
            <a:ext cx="1304131" cy="580390"/>
          </a:xfrm>
          <a:prstGeom prst="rect">
            <a:avLst/>
          </a:prstGeom>
        </p:spPr>
        <p:txBody>
          <a:bodyPr anchor="t" rtlCol="false" tIns="0" lIns="0" bIns="0" rIns="0">
            <a:spAutoFit/>
          </a:bodyPr>
          <a:lstStyle/>
          <a:p>
            <a:pPr algn="ctr">
              <a:lnSpc>
                <a:spcPts val="4759"/>
              </a:lnSpc>
            </a:pPr>
            <a:r>
              <a:rPr lang="en-US" sz="3399">
                <a:solidFill>
                  <a:srgbClr val="343434"/>
                </a:solidFill>
                <a:latin typeface="Canva Sans"/>
                <a:ea typeface="Canva Sans"/>
                <a:cs typeface="Canva Sans"/>
                <a:sym typeface="Canva Sans"/>
              </a:rPr>
              <a:t>Merge</a:t>
            </a:r>
          </a:p>
        </p:txBody>
      </p:sp>
      <p:sp>
        <p:nvSpPr>
          <p:cNvPr name="Freeform 25" id="25"/>
          <p:cNvSpPr/>
          <p:nvPr/>
        </p:nvSpPr>
        <p:spPr>
          <a:xfrm flipH="false" flipV="false" rot="0">
            <a:off x="12125916" y="327405"/>
            <a:ext cx="4671919" cy="9682735"/>
          </a:xfrm>
          <a:custGeom>
            <a:avLst/>
            <a:gdLst/>
            <a:ahLst/>
            <a:cxnLst/>
            <a:rect r="r" b="b" t="t" l="l"/>
            <a:pathLst>
              <a:path h="9682735" w="4671919">
                <a:moveTo>
                  <a:pt x="0" y="0"/>
                </a:moveTo>
                <a:lnTo>
                  <a:pt x="4671920" y="0"/>
                </a:lnTo>
                <a:lnTo>
                  <a:pt x="4671920" y="9682735"/>
                </a:lnTo>
                <a:lnTo>
                  <a:pt x="0" y="9682735"/>
                </a:lnTo>
                <a:lnTo>
                  <a:pt x="0" y="0"/>
                </a:lnTo>
                <a:close/>
              </a:path>
            </a:pathLst>
          </a:custGeom>
          <a:blipFill>
            <a:blip r:embed="rId4"/>
            <a:stretch>
              <a:fillRect l="0" t="0" r="0" b="0"/>
            </a:stretch>
          </a:blipFill>
        </p:spPr>
      </p:sp>
      <p:sp>
        <p:nvSpPr>
          <p:cNvPr name="TextBox 26" id="26"/>
          <p:cNvSpPr txBox="true"/>
          <p:nvPr/>
        </p:nvSpPr>
        <p:spPr>
          <a:xfrm rot="0">
            <a:off x="3043088" y="9429750"/>
            <a:ext cx="5358924" cy="580390"/>
          </a:xfrm>
          <a:prstGeom prst="rect">
            <a:avLst/>
          </a:prstGeom>
        </p:spPr>
        <p:txBody>
          <a:bodyPr anchor="t" rtlCol="false" tIns="0" lIns="0" bIns="0" rIns="0">
            <a:spAutoFit/>
          </a:bodyPr>
          <a:lstStyle/>
          <a:p>
            <a:pPr algn="ctr">
              <a:lnSpc>
                <a:spcPts val="4759"/>
              </a:lnSpc>
            </a:pPr>
            <a:r>
              <a:rPr lang="en-US" sz="3399" b="true">
                <a:solidFill>
                  <a:srgbClr val="343434"/>
                </a:solidFill>
                <a:latin typeface="Canva Sans Bold"/>
                <a:ea typeface="Canva Sans Bold"/>
                <a:cs typeface="Canva Sans Bold"/>
                <a:sym typeface="Canva Sans Bold"/>
              </a:rPr>
              <a:t>UNet + CSPNet in Parallel</a:t>
            </a:r>
          </a:p>
        </p:txBody>
      </p:sp>
      <p:grpSp>
        <p:nvGrpSpPr>
          <p:cNvPr name="Group 27" id="27"/>
          <p:cNvGrpSpPr/>
          <p:nvPr/>
        </p:nvGrpSpPr>
        <p:grpSpPr>
          <a:xfrm rot="0">
            <a:off x="12125916" y="327405"/>
            <a:ext cx="4671919" cy="9682735"/>
            <a:chOff x="0" y="0"/>
            <a:chExt cx="6229226" cy="12910313"/>
          </a:xfrm>
        </p:grpSpPr>
        <p:grpSp>
          <p:nvGrpSpPr>
            <p:cNvPr name="Group 28" id="28"/>
            <p:cNvGrpSpPr/>
            <p:nvPr/>
          </p:nvGrpSpPr>
          <p:grpSpPr>
            <a:xfrm rot="0">
              <a:off x="0" y="352643"/>
              <a:ext cx="2614391" cy="11982190"/>
              <a:chOff x="0" y="0"/>
              <a:chExt cx="468363" cy="2146585"/>
            </a:xfrm>
          </p:grpSpPr>
          <p:sp>
            <p:nvSpPr>
              <p:cNvPr name="Freeform 29" id="29"/>
              <p:cNvSpPr/>
              <p:nvPr/>
            </p:nvSpPr>
            <p:spPr>
              <a:xfrm flipH="false" flipV="false" rot="0">
                <a:off x="0" y="0"/>
                <a:ext cx="468363" cy="2146585"/>
              </a:xfrm>
              <a:custGeom>
                <a:avLst/>
                <a:gdLst/>
                <a:ahLst/>
                <a:cxnLst/>
                <a:rect r="r" b="b" t="t" l="l"/>
                <a:pathLst>
                  <a:path h="2146585" w="468363">
                    <a:moveTo>
                      <a:pt x="0" y="0"/>
                    </a:moveTo>
                    <a:lnTo>
                      <a:pt x="468363" y="0"/>
                    </a:lnTo>
                    <a:lnTo>
                      <a:pt x="468363" y="2146585"/>
                    </a:lnTo>
                    <a:lnTo>
                      <a:pt x="0" y="2146585"/>
                    </a:lnTo>
                    <a:close/>
                  </a:path>
                </a:pathLst>
              </a:custGeom>
              <a:solidFill>
                <a:srgbClr val="30A3AF">
                  <a:alpha val="33725"/>
                </a:srgbClr>
              </a:solidFill>
            </p:spPr>
          </p:sp>
          <p:sp>
            <p:nvSpPr>
              <p:cNvPr name="TextBox 30" id="30"/>
              <p:cNvSpPr txBox="true"/>
              <p:nvPr/>
            </p:nvSpPr>
            <p:spPr>
              <a:xfrm>
                <a:off x="0" y="-9525"/>
                <a:ext cx="468363" cy="2156110"/>
              </a:xfrm>
              <a:prstGeom prst="rect">
                <a:avLst/>
              </a:prstGeom>
            </p:spPr>
            <p:txBody>
              <a:bodyPr anchor="ctr" rtlCol="false" tIns="56013" lIns="56013" bIns="56013" rIns="56013"/>
              <a:lstStyle/>
              <a:p>
                <a:pPr algn="ctr">
                  <a:lnSpc>
                    <a:spcPts val="1874"/>
                  </a:lnSpc>
                </a:pPr>
              </a:p>
            </p:txBody>
          </p:sp>
        </p:grpSp>
        <p:grpSp>
          <p:nvGrpSpPr>
            <p:cNvPr name="Group 31" id="31"/>
            <p:cNvGrpSpPr/>
            <p:nvPr/>
          </p:nvGrpSpPr>
          <p:grpSpPr>
            <a:xfrm rot="0">
              <a:off x="2614391" y="352643"/>
              <a:ext cx="3614835" cy="11982190"/>
              <a:chOff x="0" y="0"/>
              <a:chExt cx="647590" cy="2146585"/>
            </a:xfrm>
          </p:grpSpPr>
          <p:sp>
            <p:nvSpPr>
              <p:cNvPr name="Freeform 32" id="32"/>
              <p:cNvSpPr/>
              <p:nvPr/>
            </p:nvSpPr>
            <p:spPr>
              <a:xfrm flipH="false" flipV="false" rot="0">
                <a:off x="0" y="0"/>
                <a:ext cx="647590" cy="2146585"/>
              </a:xfrm>
              <a:custGeom>
                <a:avLst/>
                <a:gdLst/>
                <a:ahLst/>
                <a:cxnLst/>
                <a:rect r="r" b="b" t="t" l="l"/>
                <a:pathLst>
                  <a:path h="2146585" w="647590">
                    <a:moveTo>
                      <a:pt x="0" y="0"/>
                    </a:moveTo>
                    <a:lnTo>
                      <a:pt x="647590" y="0"/>
                    </a:lnTo>
                    <a:lnTo>
                      <a:pt x="647590" y="2146585"/>
                    </a:lnTo>
                    <a:lnTo>
                      <a:pt x="0" y="2146585"/>
                    </a:lnTo>
                    <a:close/>
                  </a:path>
                </a:pathLst>
              </a:custGeom>
              <a:solidFill>
                <a:srgbClr val="6C9A37">
                  <a:alpha val="33725"/>
                </a:srgbClr>
              </a:solidFill>
            </p:spPr>
          </p:sp>
          <p:sp>
            <p:nvSpPr>
              <p:cNvPr name="TextBox 33" id="33"/>
              <p:cNvSpPr txBox="true"/>
              <p:nvPr/>
            </p:nvSpPr>
            <p:spPr>
              <a:xfrm>
                <a:off x="0" y="-9525"/>
                <a:ext cx="647590" cy="2156110"/>
              </a:xfrm>
              <a:prstGeom prst="rect">
                <a:avLst/>
              </a:prstGeom>
            </p:spPr>
            <p:txBody>
              <a:bodyPr anchor="ctr" rtlCol="false" tIns="56013" lIns="56013" bIns="56013" rIns="56013"/>
              <a:lstStyle/>
              <a:p>
                <a:pPr algn="ctr">
                  <a:lnSpc>
                    <a:spcPts val="1874"/>
                  </a:lnSpc>
                </a:pPr>
              </a:p>
            </p:txBody>
          </p:sp>
        </p:grpSp>
        <p:grpSp>
          <p:nvGrpSpPr>
            <p:cNvPr name="Group 34" id="34"/>
            <p:cNvGrpSpPr/>
            <p:nvPr/>
          </p:nvGrpSpPr>
          <p:grpSpPr>
            <a:xfrm rot="0">
              <a:off x="0" y="12334833"/>
              <a:ext cx="6229226" cy="575480"/>
              <a:chOff x="0" y="0"/>
              <a:chExt cx="1115953" cy="103096"/>
            </a:xfrm>
          </p:grpSpPr>
          <p:sp>
            <p:nvSpPr>
              <p:cNvPr name="Freeform 35" id="35"/>
              <p:cNvSpPr/>
              <p:nvPr/>
            </p:nvSpPr>
            <p:spPr>
              <a:xfrm flipH="false" flipV="false" rot="0">
                <a:off x="0" y="0"/>
                <a:ext cx="1115953" cy="103096"/>
              </a:xfrm>
              <a:custGeom>
                <a:avLst/>
                <a:gdLst/>
                <a:ahLst/>
                <a:cxnLst/>
                <a:rect r="r" b="b" t="t" l="l"/>
                <a:pathLst>
                  <a:path h="103096" w="1115953">
                    <a:moveTo>
                      <a:pt x="0" y="0"/>
                    </a:moveTo>
                    <a:lnTo>
                      <a:pt x="1115953" y="0"/>
                    </a:lnTo>
                    <a:lnTo>
                      <a:pt x="1115953" y="103096"/>
                    </a:lnTo>
                    <a:lnTo>
                      <a:pt x="0" y="103096"/>
                    </a:lnTo>
                    <a:close/>
                  </a:path>
                </a:pathLst>
              </a:custGeom>
              <a:solidFill>
                <a:srgbClr val="A067AE">
                  <a:alpha val="33725"/>
                </a:srgbClr>
              </a:solidFill>
            </p:spPr>
          </p:sp>
          <p:sp>
            <p:nvSpPr>
              <p:cNvPr name="TextBox 36" id="36"/>
              <p:cNvSpPr txBox="true"/>
              <p:nvPr/>
            </p:nvSpPr>
            <p:spPr>
              <a:xfrm>
                <a:off x="0" y="-9525"/>
                <a:ext cx="1115953" cy="112621"/>
              </a:xfrm>
              <a:prstGeom prst="rect">
                <a:avLst/>
              </a:prstGeom>
            </p:spPr>
            <p:txBody>
              <a:bodyPr anchor="ctr" rtlCol="false" tIns="56013" lIns="56013" bIns="56013" rIns="56013"/>
              <a:lstStyle/>
              <a:p>
                <a:pPr algn="ctr">
                  <a:lnSpc>
                    <a:spcPts val="1874"/>
                  </a:lnSpc>
                </a:pPr>
              </a:p>
            </p:txBody>
          </p:sp>
        </p:grpSp>
        <p:grpSp>
          <p:nvGrpSpPr>
            <p:cNvPr name="Group 37" id="37"/>
            <p:cNvGrpSpPr/>
            <p:nvPr/>
          </p:nvGrpSpPr>
          <p:grpSpPr>
            <a:xfrm rot="0">
              <a:off x="0" y="0"/>
              <a:ext cx="6229226" cy="352643"/>
              <a:chOff x="0" y="0"/>
              <a:chExt cx="1115953" cy="63175"/>
            </a:xfrm>
          </p:grpSpPr>
          <p:sp>
            <p:nvSpPr>
              <p:cNvPr name="Freeform 38" id="38"/>
              <p:cNvSpPr/>
              <p:nvPr/>
            </p:nvSpPr>
            <p:spPr>
              <a:xfrm flipH="false" flipV="false" rot="0">
                <a:off x="0" y="0"/>
                <a:ext cx="1115953" cy="63175"/>
              </a:xfrm>
              <a:custGeom>
                <a:avLst/>
                <a:gdLst/>
                <a:ahLst/>
                <a:cxnLst/>
                <a:rect r="r" b="b" t="t" l="l"/>
                <a:pathLst>
                  <a:path h="63175" w="1115953">
                    <a:moveTo>
                      <a:pt x="0" y="0"/>
                    </a:moveTo>
                    <a:lnTo>
                      <a:pt x="1115953" y="0"/>
                    </a:lnTo>
                    <a:lnTo>
                      <a:pt x="1115953" y="63175"/>
                    </a:lnTo>
                    <a:lnTo>
                      <a:pt x="0" y="63175"/>
                    </a:lnTo>
                    <a:close/>
                  </a:path>
                </a:pathLst>
              </a:custGeom>
              <a:solidFill>
                <a:srgbClr val="A067AE">
                  <a:alpha val="33725"/>
                </a:srgbClr>
              </a:solidFill>
            </p:spPr>
          </p:sp>
          <p:sp>
            <p:nvSpPr>
              <p:cNvPr name="TextBox 39" id="39"/>
              <p:cNvSpPr txBox="true"/>
              <p:nvPr/>
            </p:nvSpPr>
            <p:spPr>
              <a:xfrm>
                <a:off x="0" y="-9525"/>
                <a:ext cx="1115953" cy="72700"/>
              </a:xfrm>
              <a:prstGeom prst="rect">
                <a:avLst/>
              </a:prstGeom>
            </p:spPr>
            <p:txBody>
              <a:bodyPr anchor="ctr" rtlCol="false" tIns="56013" lIns="56013" bIns="56013" rIns="56013"/>
              <a:lstStyle/>
              <a:p>
                <a:pPr algn="ctr">
                  <a:lnSpc>
                    <a:spcPts val="1874"/>
                  </a:lnSpc>
                </a:pPr>
              </a:p>
            </p:txBody>
          </p:sp>
        </p:gr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58041" y="5143500"/>
            <a:ext cx="11301259" cy="4788908"/>
          </a:xfrm>
          <a:custGeom>
            <a:avLst/>
            <a:gdLst/>
            <a:ahLst/>
            <a:cxnLst/>
            <a:rect r="r" b="b" t="t" l="l"/>
            <a:pathLst>
              <a:path h="4788908" w="11301259">
                <a:moveTo>
                  <a:pt x="0" y="0"/>
                </a:moveTo>
                <a:lnTo>
                  <a:pt x="11301259" y="0"/>
                </a:lnTo>
                <a:lnTo>
                  <a:pt x="11301259" y="4788908"/>
                </a:lnTo>
                <a:lnTo>
                  <a:pt x="0" y="4788908"/>
                </a:lnTo>
                <a:lnTo>
                  <a:pt x="0" y="0"/>
                </a:lnTo>
                <a:close/>
              </a:path>
            </a:pathLst>
          </a:custGeom>
          <a:blipFill>
            <a:blip r:embed="rId4"/>
            <a:stretch>
              <a:fillRect l="0" t="0" r="0" b="0"/>
            </a:stretch>
          </a:blipFill>
        </p:spPr>
      </p:sp>
      <p:sp>
        <p:nvSpPr>
          <p:cNvPr name="TextBox 4" id="4"/>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5" id="5"/>
          <p:cNvSpPr txBox="true"/>
          <p:nvPr/>
        </p:nvSpPr>
        <p:spPr>
          <a:xfrm rot="0">
            <a:off x="381033" y="1790065"/>
            <a:ext cx="4817110"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UNet + CSPNet</a:t>
            </a:r>
          </a:p>
        </p:txBody>
      </p:sp>
      <p:sp>
        <p:nvSpPr>
          <p:cNvPr name="TextBox 6" id="6"/>
          <p:cNvSpPr txBox="true"/>
          <p:nvPr/>
        </p:nvSpPr>
        <p:spPr>
          <a:xfrm rot="0">
            <a:off x="381033" y="2772410"/>
            <a:ext cx="16878267" cy="21145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When using UNet and CSPNet in parallel, the model achieved better accuracy by leveraging the strengths of both architectures. UNet contributed faster learning, while CSPNet provided improved generalization due to its robustness. This combination allowed the model to balance speed and generalization, resulting in enhanced overall performance.</a:t>
            </a:r>
          </a:p>
        </p:txBody>
      </p:sp>
      <p:sp>
        <p:nvSpPr>
          <p:cNvPr name="TextBox 7" id="7"/>
          <p:cNvSpPr txBox="true"/>
          <p:nvPr/>
        </p:nvSpPr>
        <p:spPr>
          <a:xfrm rot="0">
            <a:off x="381033" y="5963789"/>
            <a:ext cx="5818534" cy="3091180"/>
          </a:xfrm>
          <a:prstGeom prst="rect">
            <a:avLst/>
          </a:prstGeom>
        </p:spPr>
        <p:txBody>
          <a:bodyPr anchor="t" rtlCol="false" tIns="0" lIns="0" bIns="0" rIns="0">
            <a:spAutoFit/>
          </a:bodyPr>
          <a:lstStyle/>
          <a:p>
            <a:pPr algn="just">
              <a:lnSpc>
                <a:spcPts val="3500"/>
              </a:lnSpc>
            </a:pPr>
            <a:r>
              <a:rPr lang="en-US" sz="2500">
                <a:solidFill>
                  <a:srgbClr val="343434"/>
                </a:solidFill>
                <a:latin typeface="Canva Sans"/>
                <a:ea typeface="Canva Sans"/>
                <a:cs typeface="Canva Sans"/>
                <a:sym typeface="Canva Sans"/>
              </a:rPr>
              <a:t>Here are the performance metrics:</a:t>
            </a:r>
          </a:p>
          <a:p>
            <a:pPr algn="just">
              <a:lnSpc>
                <a:spcPts val="3500"/>
              </a:lnSpc>
            </a:pPr>
          </a:p>
          <a:p>
            <a:pPr algn="just" marL="539754" indent="-269877" lvl="1">
              <a:lnSpc>
                <a:spcPts val="3500"/>
              </a:lnSpc>
              <a:buFont typeface="Arial"/>
              <a:buChar char="•"/>
            </a:pPr>
            <a:r>
              <a:rPr lang="en-US" b="true" sz="2500">
                <a:solidFill>
                  <a:srgbClr val="343434"/>
                </a:solidFill>
                <a:latin typeface="Canva Sans Bold"/>
                <a:ea typeface="Canva Sans Bold"/>
                <a:cs typeface="Canva Sans Bold"/>
                <a:sym typeface="Canva Sans Bold"/>
              </a:rPr>
              <a:t>Training Accuracy</a:t>
            </a:r>
            <a:r>
              <a:rPr lang="en-US" sz="2500">
                <a:solidFill>
                  <a:srgbClr val="343434"/>
                </a:solidFill>
                <a:latin typeface="Canva Sans"/>
                <a:ea typeface="Canva Sans"/>
                <a:cs typeface="Canva Sans"/>
                <a:sym typeface="Canva Sans"/>
              </a:rPr>
              <a:t>: 88.25%</a:t>
            </a:r>
          </a:p>
          <a:p>
            <a:pPr algn="just" marL="539754" indent="-269877" lvl="1">
              <a:lnSpc>
                <a:spcPts val="3500"/>
              </a:lnSpc>
              <a:buFont typeface="Arial"/>
              <a:buChar char="•"/>
            </a:pPr>
            <a:r>
              <a:rPr lang="en-US" b="true" sz="2500">
                <a:solidFill>
                  <a:srgbClr val="343434"/>
                </a:solidFill>
                <a:latin typeface="Canva Sans Bold"/>
                <a:ea typeface="Canva Sans Bold"/>
                <a:cs typeface="Canva Sans Bold"/>
                <a:sym typeface="Canva Sans Bold"/>
              </a:rPr>
              <a:t>Training Loss</a:t>
            </a:r>
            <a:r>
              <a:rPr lang="en-US" sz="2500">
                <a:solidFill>
                  <a:srgbClr val="343434"/>
                </a:solidFill>
                <a:latin typeface="Canva Sans"/>
                <a:ea typeface="Canva Sans"/>
                <a:cs typeface="Canva Sans"/>
                <a:sym typeface="Canva Sans"/>
              </a:rPr>
              <a:t>: 0.3875</a:t>
            </a:r>
          </a:p>
          <a:p>
            <a:pPr algn="just">
              <a:lnSpc>
                <a:spcPts val="3500"/>
              </a:lnSpc>
            </a:pPr>
          </a:p>
          <a:p>
            <a:pPr algn="just" marL="539754" indent="-269877" lvl="1">
              <a:lnSpc>
                <a:spcPts val="3500"/>
              </a:lnSpc>
              <a:buFont typeface="Arial"/>
              <a:buChar char="•"/>
            </a:pPr>
            <a:r>
              <a:rPr lang="en-US" b="true" sz="2500">
                <a:solidFill>
                  <a:srgbClr val="343434"/>
                </a:solidFill>
                <a:latin typeface="Canva Sans Bold"/>
                <a:ea typeface="Canva Sans Bold"/>
                <a:cs typeface="Canva Sans Bold"/>
                <a:sym typeface="Canva Sans Bold"/>
              </a:rPr>
              <a:t>Validation Accuracy</a:t>
            </a:r>
            <a:r>
              <a:rPr lang="en-US" sz="2500">
                <a:solidFill>
                  <a:srgbClr val="343434"/>
                </a:solidFill>
                <a:latin typeface="Canva Sans"/>
                <a:ea typeface="Canva Sans"/>
                <a:cs typeface="Canva Sans"/>
                <a:sym typeface="Canva Sans"/>
              </a:rPr>
              <a:t>: 84.97%</a:t>
            </a:r>
          </a:p>
          <a:p>
            <a:pPr algn="just" marL="539754" indent="-269877" lvl="1">
              <a:lnSpc>
                <a:spcPts val="3500"/>
              </a:lnSpc>
              <a:buFont typeface="Arial"/>
              <a:buChar char="•"/>
            </a:pPr>
            <a:r>
              <a:rPr lang="en-US" b="true" sz="2500">
                <a:solidFill>
                  <a:srgbClr val="343434"/>
                </a:solidFill>
                <a:latin typeface="Canva Sans Bold"/>
                <a:ea typeface="Canva Sans Bold"/>
                <a:cs typeface="Canva Sans Bold"/>
                <a:sym typeface="Canva Sans Bold"/>
              </a:rPr>
              <a:t>Validation Loss</a:t>
            </a:r>
            <a:r>
              <a:rPr lang="en-US" sz="2500">
                <a:solidFill>
                  <a:srgbClr val="343434"/>
                </a:solidFill>
                <a:latin typeface="Canva Sans"/>
                <a:ea typeface="Canva Sans"/>
                <a:cs typeface="Canva Sans"/>
                <a:sym typeface="Canva Sans"/>
              </a:rPr>
              <a:t>: 0.5192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1033" y="3972560"/>
            <a:ext cx="15125475" cy="3044002"/>
          </a:xfrm>
          <a:custGeom>
            <a:avLst/>
            <a:gdLst/>
            <a:ahLst/>
            <a:cxnLst/>
            <a:rect r="r" b="b" t="t" l="l"/>
            <a:pathLst>
              <a:path h="3044002" w="15125475">
                <a:moveTo>
                  <a:pt x="0" y="0"/>
                </a:moveTo>
                <a:lnTo>
                  <a:pt x="15125475" y="0"/>
                </a:lnTo>
                <a:lnTo>
                  <a:pt x="15125475" y="3044002"/>
                </a:lnTo>
                <a:lnTo>
                  <a:pt x="0" y="3044002"/>
                </a:lnTo>
                <a:lnTo>
                  <a:pt x="0" y="0"/>
                </a:lnTo>
                <a:close/>
              </a:path>
            </a:pathLst>
          </a:custGeom>
          <a:blipFill>
            <a:blip r:embed="rId4"/>
            <a:stretch>
              <a:fillRect l="0" t="0" r="0" b="0"/>
            </a:stretch>
          </a:blipFill>
        </p:spPr>
      </p:sp>
      <p:sp>
        <p:nvSpPr>
          <p:cNvPr name="Freeform 4" id="4"/>
          <p:cNvSpPr/>
          <p:nvPr/>
        </p:nvSpPr>
        <p:spPr>
          <a:xfrm flipH="false" flipV="false" rot="0">
            <a:off x="2133825" y="7016562"/>
            <a:ext cx="15125475" cy="3044002"/>
          </a:xfrm>
          <a:custGeom>
            <a:avLst/>
            <a:gdLst/>
            <a:ahLst/>
            <a:cxnLst/>
            <a:rect r="r" b="b" t="t" l="l"/>
            <a:pathLst>
              <a:path h="3044002" w="15125475">
                <a:moveTo>
                  <a:pt x="0" y="0"/>
                </a:moveTo>
                <a:lnTo>
                  <a:pt x="15125475" y="0"/>
                </a:lnTo>
                <a:lnTo>
                  <a:pt x="15125475" y="3044001"/>
                </a:lnTo>
                <a:lnTo>
                  <a:pt x="0" y="3044001"/>
                </a:lnTo>
                <a:lnTo>
                  <a:pt x="0" y="0"/>
                </a:lnTo>
                <a:close/>
              </a:path>
            </a:pathLst>
          </a:custGeom>
          <a:blipFill>
            <a:blip r:embed="rId5"/>
            <a:stretch>
              <a:fillRect l="0" t="0" r="0" b="0"/>
            </a:stretch>
          </a:blipFill>
        </p:spPr>
      </p:sp>
      <p:sp>
        <p:nvSpPr>
          <p:cNvPr name="TextBox 5" id="5"/>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6" id="6"/>
          <p:cNvSpPr txBox="true"/>
          <p:nvPr/>
        </p:nvSpPr>
        <p:spPr>
          <a:xfrm rot="0">
            <a:off x="381033" y="1790065"/>
            <a:ext cx="2375694"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Results</a:t>
            </a:r>
          </a:p>
        </p:txBody>
      </p:sp>
      <p:sp>
        <p:nvSpPr>
          <p:cNvPr name="TextBox 7" id="7"/>
          <p:cNvSpPr txBox="true"/>
          <p:nvPr/>
        </p:nvSpPr>
        <p:spPr>
          <a:xfrm rot="0">
            <a:off x="381033" y="2772410"/>
            <a:ext cx="16878267" cy="10477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Here are comparisons between the predicted and actual segmentations, showcasing the model's ability to retain details and its potential for further learning.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1033" y="3938607"/>
            <a:ext cx="15294183" cy="3077954"/>
          </a:xfrm>
          <a:custGeom>
            <a:avLst/>
            <a:gdLst/>
            <a:ahLst/>
            <a:cxnLst/>
            <a:rect r="r" b="b" t="t" l="l"/>
            <a:pathLst>
              <a:path h="3077954" w="15294183">
                <a:moveTo>
                  <a:pt x="0" y="0"/>
                </a:moveTo>
                <a:lnTo>
                  <a:pt x="15294184" y="0"/>
                </a:lnTo>
                <a:lnTo>
                  <a:pt x="15294184" y="3077955"/>
                </a:lnTo>
                <a:lnTo>
                  <a:pt x="0" y="3077955"/>
                </a:lnTo>
                <a:lnTo>
                  <a:pt x="0" y="0"/>
                </a:lnTo>
                <a:close/>
              </a:path>
            </a:pathLst>
          </a:custGeom>
          <a:blipFill>
            <a:blip r:embed="rId4"/>
            <a:stretch>
              <a:fillRect l="0" t="0" r="0" b="0"/>
            </a:stretch>
          </a:blipFill>
        </p:spPr>
      </p:sp>
      <p:sp>
        <p:nvSpPr>
          <p:cNvPr name="Freeform 4" id="4"/>
          <p:cNvSpPr/>
          <p:nvPr/>
        </p:nvSpPr>
        <p:spPr>
          <a:xfrm flipH="false" flipV="false" rot="0">
            <a:off x="1965117" y="7016562"/>
            <a:ext cx="15294183" cy="3077954"/>
          </a:xfrm>
          <a:custGeom>
            <a:avLst/>
            <a:gdLst/>
            <a:ahLst/>
            <a:cxnLst/>
            <a:rect r="r" b="b" t="t" l="l"/>
            <a:pathLst>
              <a:path h="3077954" w="15294183">
                <a:moveTo>
                  <a:pt x="0" y="0"/>
                </a:moveTo>
                <a:lnTo>
                  <a:pt x="15294183" y="0"/>
                </a:lnTo>
                <a:lnTo>
                  <a:pt x="15294183" y="3077954"/>
                </a:lnTo>
                <a:lnTo>
                  <a:pt x="0" y="3077954"/>
                </a:lnTo>
                <a:lnTo>
                  <a:pt x="0" y="0"/>
                </a:lnTo>
                <a:close/>
              </a:path>
            </a:pathLst>
          </a:custGeom>
          <a:blipFill>
            <a:blip r:embed="rId5"/>
            <a:stretch>
              <a:fillRect l="0" t="0" r="0" b="0"/>
            </a:stretch>
          </a:blipFill>
        </p:spPr>
      </p:sp>
      <p:sp>
        <p:nvSpPr>
          <p:cNvPr name="TextBox 5" id="5"/>
          <p:cNvSpPr txBox="true"/>
          <p:nvPr/>
        </p:nvSpPr>
        <p:spPr>
          <a:xfrm rot="0">
            <a:off x="4944724" y="361950"/>
            <a:ext cx="8398552"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UNET + CSPNET MODEL</a:t>
            </a:r>
          </a:p>
        </p:txBody>
      </p:sp>
      <p:sp>
        <p:nvSpPr>
          <p:cNvPr name="TextBox 6" id="6"/>
          <p:cNvSpPr txBox="true"/>
          <p:nvPr/>
        </p:nvSpPr>
        <p:spPr>
          <a:xfrm rot="0">
            <a:off x="381033" y="1790065"/>
            <a:ext cx="2375694"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Results</a:t>
            </a:r>
          </a:p>
        </p:txBody>
      </p:sp>
      <p:sp>
        <p:nvSpPr>
          <p:cNvPr name="TextBox 7" id="7"/>
          <p:cNvSpPr txBox="true"/>
          <p:nvPr/>
        </p:nvSpPr>
        <p:spPr>
          <a:xfrm rot="0">
            <a:off x="381033" y="2772410"/>
            <a:ext cx="16878267" cy="1047750"/>
          </a:xfrm>
          <a:prstGeom prst="rect">
            <a:avLst/>
          </a:prstGeom>
        </p:spPr>
        <p:txBody>
          <a:bodyPr anchor="t" rtlCol="false" tIns="0" lIns="0" bIns="0" rIns="0">
            <a:spAutoFit/>
          </a:bodyPr>
          <a:lstStyle/>
          <a:p>
            <a:pPr algn="just">
              <a:lnSpc>
                <a:spcPts val="4200"/>
              </a:lnSpc>
            </a:pPr>
            <a:r>
              <a:rPr lang="en-US" sz="3000">
                <a:solidFill>
                  <a:srgbClr val="343434"/>
                </a:solidFill>
                <a:latin typeface="Canva Sans"/>
                <a:ea typeface="Canva Sans"/>
                <a:cs typeface="Canva Sans"/>
                <a:sym typeface="Canva Sans"/>
              </a:rPr>
              <a:t>Here are comparisons between the predicted and actual segmentations, showcasing the model's ability to retain details and its potential for further learning.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755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27857" y="3877892"/>
            <a:ext cx="936193" cy="887460"/>
          </a:xfrm>
          <a:custGeom>
            <a:avLst/>
            <a:gdLst/>
            <a:ahLst/>
            <a:cxnLst/>
            <a:rect r="r" b="b" t="t" l="l"/>
            <a:pathLst>
              <a:path h="887460" w="936193">
                <a:moveTo>
                  <a:pt x="0" y="0"/>
                </a:moveTo>
                <a:lnTo>
                  <a:pt x="936193" y="0"/>
                </a:lnTo>
                <a:lnTo>
                  <a:pt x="936193" y="887460"/>
                </a:lnTo>
                <a:lnTo>
                  <a:pt x="0" y="887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3877892"/>
            <a:ext cx="695271" cy="887460"/>
          </a:xfrm>
          <a:custGeom>
            <a:avLst/>
            <a:gdLst/>
            <a:ahLst/>
            <a:cxnLst/>
            <a:rect r="r" b="b" t="t" l="l"/>
            <a:pathLst>
              <a:path h="887460" w="695271">
                <a:moveTo>
                  <a:pt x="0" y="0"/>
                </a:moveTo>
                <a:lnTo>
                  <a:pt x="695271" y="0"/>
                </a:lnTo>
                <a:lnTo>
                  <a:pt x="695271" y="887460"/>
                </a:lnTo>
                <a:lnTo>
                  <a:pt x="0" y="8874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226242" y="3877892"/>
            <a:ext cx="889362" cy="887460"/>
          </a:xfrm>
          <a:custGeom>
            <a:avLst/>
            <a:gdLst/>
            <a:ahLst/>
            <a:cxnLst/>
            <a:rect r="r" b="b" t="t" l="l"/>
            <a:pathLst>
              <a:path h="887460" w="889362">
                <a:moveTo>
                  <a:pt x="0" y="0"/>
                </a:moveTo>
                <a:lnTo>
                  <a:pt x="889362" y="0"/>
                </a:lnTo>
                <a:lnTo>
                  <a:pt x="889362" y="887460"/>
                </a:lnTo>
                <a:lnTo>
                  <a:pt x="0" y="8874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8128329" y="885111"/>
            <a:ext cx="3421884"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DATASET</a:t>
            </a:r>
          </a:p>
        </p:txBody>
      </p:sp>
      <p:sp>
        <p:nvSpPr>
          <p:cNvPr name="TextBox 8" id="8"/>
          <p:cNvSpPr txBox="true"/>
          <p:nvPr/>
        </p:nvSpPr>
        <p:spPr>
          <a:xfrm rot="0">
            <a:off x="749017" y="5836551"/>
            <a:ext cx="6131426" cy="1767200"/>
          </a:xfrm>
          <a:prstGeom prst="rect">
            <a:avLst/>
          </a:prstGeom>
        </p:spPr>
        <p:txBody>
          <a:bodyPr anchor="t" rtlCol="false" tIns="0" lIns="0" bIns="0" rIns="0">
            <a:spAutoFit/>
          </a:bodyPr>
          <a:lstStyle/>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5 sets of 1,000 images with corresponding semantic segmentation labels.</a:t>
            </a:r>
          </a:p>
          <a:p>
            <a:pPr algn="just">
              <a:lnSpc>
                <a:spcPts val="2345"/>
              </a:lnSpc>
            </a:pPr>
          </a:p>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Includes both RGB images and semantic segments</a:t>
            </a:r>
          </a:p>
          <a:p>
            <a:pPr algn="just">
              <a:lnSpc>
                <a:spcPts val="2345"/>
              </a:lnSpc>
            </a:pPr>
          </a:p>
          <a:p>
            <a:pPr algn="just">
              <a:lnSpc>
                <a:spcPts val="2345"/>
              </a:lnSpc>
            </a:pPr>
          </a:p>
        </p:txBody>
      </p:sp>
      <p:sp>
        <p:nvSpPr>
          <p:cNvPr name="TextBox 9" id="9"/>
          <p:cNvSpPr txBox="true"/>
          <p:nvPr/>
        </p:nvSpPr>
        <p:spPr>
          <a:xfrm rot="0">
            <a:off x="2258992" y="5121564"/>
            <a:ext cx="1673924" cy="349250"/>
          </a:xfrm>
          <a:prstGeom prst="rect">
            <a:avLst/>
          </a:prstGeom>
        </p:spPr>
        <p:txBody>
          <a:bodyPr anchor="t" rtlCol="false" tIns="0" lIns="0" bIns="0" rIns="0">
            <a:spAutoFit/>
          </a:bodyPr>
          <a:lstStyle/>
          <a:p>
            <a:pPr algn="ctr">
              <a:lnSpc>
                <a:spcPts val="2800"/>
              </a:lnSpc>
            </a:pPr>
            <a:r>
              <a:rPr lang="en-US" b="true" sz="2000">
                <a:solidFill>
                  <a:srgbClr val="343434"/>
                </a:solidFill>
                <a:latin typeface="DM Sans Bold"/>
                <a:ea typeface="DM Sans Bold"/>
                <a:cs typeface="DM Sans Bold"/>
                <a:sym typeface="DM Sans Bold"/>
              </a:rPr>
              <a:t>CONTENT</a:t>
            </a:r>
          </a:p>
        </p:txBody>
      </p:sp>
      <p:sp>
        <p:nvSpPr>
          <p:cNvPr name="TextBox 10" id="10"/>
          <p:cNvSpPr txBox="true"/>
          <p:nvPr/>
        </p:nvSpPr>
        <p:spPr>
          <a:xfrm rot="0">
            <a:off x="8247740" y="5161457"/>
            <a:ext cx="2434469" cy="34925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343434"/>
                </a:solidFill>
                <a:latin typeface="DM Sans Bold"/>
                <a:ea typeface="DM Sans Bold"/>
                <a:cs typeface="DM Sans Bold"/>
                <a:sym typeface="DM Sans Bold"/>
              </a:rPr>
              <a:t>CONTEXT</a:t>
            </a:r>
          </a:p>
        </p:txBody>
      </p:sp>
      <p:sp>
        <p:nvSpPr>
          <p:cNvPr name="TextBox 11" id="11"/>
          <p:cNvSpPr txBox="true"/>
          <p:nvPr/>
        </p:nvSpPr>
        <p:spPr>
          <a:xfrm rot="0">
            <a:off x="13282205" y="5836551"/>
            <a:ext cx="4777437" cy="1656715"/>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343434"/>
                </a:solidFill>
                <a:latin typeface="DM Sans"/>
                <a:ea typeface="DM Sans"/>
                <a:cs typeface="DM Sans"/>
                <a:sym typeface="DM Sans"/>
              </a:rPr>
              <a:t>Aimed at contributing to the development of the **self-driving car** community</a:t>
            </a:r>
          </a:p>
          <a:p>
            <a:pPr algn="just">
              <a:lnSpc>
                <a:spcPts val="2659"/>
              </a:lnSpc>
            </a:pPr>
          </a:p>
          <a:p>
            <a:pPr algn="just">
              <a:lnSpc>
                <a:spcPts val="2659"/>
              </a:lnSpc>
            </a:pPr>
          </a:p>
        </p:txBody>
      </p:sp>
      <p:sp>
        <p:nvSpPr>
          <p:cNvPr name="TextBox 12" id="12"/>
          <p:cNvSpPr txBox="true"/>
          <p:nvPr/>
        </p:nvSpPr>
        <p:spPr>
          <a:xfrm rot="0">
            <a:off x="14538990" y="5095875"/>
            <a:ext cx="2263867" cy="349250"/>
          </a:xfrm>
          <a:prstGeom prst="rect">
            <a:avLst/>
          </a:prstGeom>
        </p:spPr>
        <p:txBody>
          <a:bodyPr anchor="t" rtlCol="false" tIns="0" lIns="0" bIns="0" rIns="0">
            <a:spAutoFit/>
          </a:bodyPr>
          <a:lstStyle/>
          <a:p>
            <a:pPr algn="ctr" marL="0" indent="0" lvl="0">
              <a:lnSpc>
                <a:spcPts val="2800"/>
              </a:lnSpc>
              <a:spcBef>
                <a:spcPct val="0"/>
              </a:spcBef>
            </a:pPr>
            <a:r>
              <a:rPr lang="en-US" b="true" sz="2000">
                <a:solidFill>
                  <a:srgbClr val="343434"/>
                </a:solidFill>
                <a:latin typeface="DM Sans Bold"/>
                <a:ea typeface="DM Sans Bold"/>
                <a:cs typeface="DM Sans Bold"/>
                <a:sym typeface="DM Sans Bold"/>
              </a:rPr>
              <a:t>INSPIRATION</a:t>
            </a:r>
          </a:p>
        </p:txBody>
      </p:sp>
      <p:sp>
        <p:nvSpPr>
          <p:cNvPr name="TextBox 13" id="13"/>
          <p:cNvSpPr txBox="true"/>
          <p:nvPr/>
        </p:nvSpPr>
        <p:spPr>
          <a:xfrm rot="0">
            <a:off x="7472804" y="5836551"/>
            <a:ext cx="5218851" cy="1471925"/>
          </a:xfrm>
          <a:prstGeom prst="rect">
            <a:avLst/>
          </a:prstGeom>
        </p:spPr>
        <p:txBody>
          <a:bodyPr anchor="t" rtlCol="false" tIns="0" lIns="0" bIns="0" rIns="0">
            <a:spAutoFit/>
          </a:bodyPr>
          <a:lstStyle/>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Dataset enables training machine learning models for identifying semantic segmentation of cars, roads, and other objects in images.</a:t>
            </a:r>
          </a:p>
          <a:p>
            <a:pPr algn="just">
              <a:lnSpc>
                <a:spcPts val="2345"/>
              </a:lnSpc>
            </a:pPr>
          </a:p>
          <a:p>
            <a:pPr algn="just">
              <a:lnSpc>
                <a:spcPts val="2345"/>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5075" y="1028700"/>
            <a:ext cx="604457" cy="608886"/>
          </a:xfrm>
          <a:custGeom>
            <a:avLst/>
            <a:gdLst/>
            <a:ahLst/>
            <a:cxnLst/>
            <a:rect r="r" b="b" t="t" l="l"/>
            <a:pathLst>
              <a:path h="608886" w="604457">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253435" y="2818956"/>
            <a:ext cx="6163769" cy="4339549"/>
          </a:xfrm>
          <a:custGeom>
            <a:avLst/>
            <a:gdLst/>
            <a:ahLst/>
            <a:cxnLst/>
            <a:rect r="r" b="b" t="t" l="l"/>
            <a:pathLst>
              <a:path h="4339549" w="6163769">
                <a:moveTo>
                  <a:pt x="0" y="0"/>
                </a:moveTo>
                <a:lnTo>
                  <a:pt x="6163769" y="0"/>
                </a:lnTo>
                <a:lnTo>
                  <a:pt x="6163769" y="4339550"/>
                </a:lnTo>
                <a:lnTo>
                  <a:pt x="0" y="4339550"/>
                </a:lnTo>
                <a:lnTo>
                  <a:pt x="0" y="0"/>
                </a:lnTo>
                <a:close/>
              </a:path>
            </a:pathLst>
          </a:custGeom>
          <a:blipFill>
            <a:blip r:embed="rId6"/>
            <a:stretch>
              <a:fillRect l="-64988" t="-92307" r="-142935" b="-42776"/>
            </a:stretch>
          </a:blipFill>
        </p:spPr>
      </p:sp>
      <p:sp>
        <p:nvSpPr>
          <p:cNvPr name="TextBox 5" id="5"/>
          <p:cNvSpPr txBox="true"/>
          <p:nvPr/>
        </p:nvSpPr>
        <p:spPr>
          <a:xfrm rot="0">
            <a:off x="8128329" y="885111"/>
            <a:ext cx="3421884"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DATASET</a:t>
            </a:r>
          </a:p>
        </p:txBody>
      </p:sp>
      <p:sp>
        <p:nvSpPr>
          <p:cNvPr name="TextBox 6" id="6"/>
          <p:cNvSpPr txBox="true"/>
          <p:nvPr/>
        </p:nvSpPr>
        <p:spPr>
          <a:xfrm rot="0">
            <a:off x="1357304" y="3332526"/>
            <a:ext cx="7563573" cy="387955"/>
          </a:xfrm>
          <a:prstGeom prst="rect">
            <a:avLst/>
          </a:prstGeom>
        </p:spPr>
        <p:txBody>
          <a:bodyPr anchor="t" rtlCol="false" tIns="0" lIns="0" bIns="0" rIns="0">
            <a:spAutoFit/>
          </a:bodyPr>
          <a:lstStyle/>
          <a:p>
            <a:pPr algn="l" marL="0" indent="0" lvl="0">
              <a:lnSpc>
                <a:spcPts val="3291"/>
              </a:lnSpc>
              <a:spcBef>
                <a:spcPct val="0"/>
              </a:spcBef>
            </a:pPr>
            <a:r>
              <a:rPr lang="en-US" b="true" sz="2351">
                <a:solidFill>
                  <a:srgbClr val="343434"/>
                </a:solidFill>
                <a:latin typeface="DM Sans Bold"/>
                <a:ea typeface="DM Sans Bold"/>
                <a:cs typeface="DM Sans Bold"/>
                <a:sym typeface="DM Sans Bold"/>
              </a:rPr>
              <a:t>REQUIRED INFORMATION</a:t>
            </a:r>
          </a:p>
        </p:txBody>
      </p:sp>
      <p:sp>
        <p:nvSpPr>
          <p:cNvPr name="TextBox 7" id="7"/>
          <p:cNvSpPr txBox="true"/>
          <p:nvPr/>
        </p:nvSpPr>
        <p:spPr>
          <a:xfrm rot="0">
            <a:off x="1357304" y="4311811"/>
            <a:ext cx="6131426" cy="2653025"/>
          </a:xfrm>
          <a:prstGeom prst="rect">
            <a:avLst/>
          </a:prstGeom>
        </p:spPr>
        <p:txBody>
          <a:bodyPr anchor="t" rtlCol="false" tIns="0" lIns="0" bIns="0" rIns="0">
            <a:spAutoFit/>
          </a:bodyPr>
          <a:lstStyle/>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RGB Image Shape :  (192, 256, 3)</a:t>
            </a:r>
          </a:p>
          <a:p>
            <a:pPr algn="just">
              <a:lnSpc>
                <a:spcPts val="2345"/>
              </a:lnSpc>
            </a:pPr>
          </a:p>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Seg Image Shape : (192, 256, 1)</a:t>
            </a:r>
          </a:p>
          <a:p>
            <a:pPr algn="just">
              <a:lnSpc>
                <a:spcPts val="2345"/>
              </a:lnSpc>
            </a:pPr>
          </a:p>
          <a:p>
            <a:pPr algn="just" marL="361672" indent="-180836" lvl="1">
              <a:lnSpc>
                <a:spcPts val="2345"/>
              </a:lnSpc>
              <a:buFont typeface="Arial"/>
              <a:buChar char="•"/>
            </a:pPr>
            <a:r>
              <a:rPr lang="en-US" sz="1675">
                <a:solidFill>
                  <a:srgbClr val="343434"/>
                </a:solidFill>
                <a:latin typeface="Canva Sans"/>
                <a:ea typeface="Canva Sans"/>
                <a:cs typeface="Canva Sans"/>
                <a:sym typeface="Canva Sans"/>
              </a:rPr>
              <a:t>Number of labels : 13</a:t>
            </a:r>
          </a:p>
          <a:p>
            <a:pPr algn="just">
              <a:lnSpc>
                <a:spcPts val="2345"/>
              </a:lnSpc>
            </a:pPr>
          </a:p>
          <a:p>
            <a:pPr algn="just">
              <a:lnSpc>
                <a:spcPts val="2345"/>
              </a:lnSpc>
            </a:pPr>
          </a:p>
          <a:p>
            <a:pPr algn="just">
              <a:lnSpc>
                <a:spcPts val="2345"/>
              </a:lnSpc>
            </a:pPr>
          </a:p>
          <a:p>
            <a:pPr algn="just">
              <a:lnSpc>
                <a:spcPts val="2345"/>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3805" y="-4303690"/>
            <a:ext cx="19258069" cy="19258069"/>
          </a:xfrm>
          <a:custGeom>
            <a:avLst/>
            <a:gdLst/>
            <a:ahLst/>
            <a:cxnLst/>
            <a:rect r="r" b="b" t="t" l="l"/>
            <a:pathLst>
              <a:path h="19258069" w="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682" y="255957"/>
            <a:ext cx="7360904" cy="22764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a:t>
            </a:r>
          </a:p>
          <a:p>
            <a:pPr algn="l">
              <a:lnSpc>
                <a:spcPts val="8400"/>
              </a:lnSpc>
            </a:pPr>
            <a:r>
              <a:rPr lang="en-US" sz="6000" b="true">
                <a:solidFill>
                  <a:srgbClr val="343434"/>
                </a:solidFill>
                <a:latin typeface="Cooper Hewitt Bold"/>
                <a:ea typeface="Cooper Hewitt Bold"/>
                <a:cs typeface="Cooper Hewitt Bold"/>
                <a:sym typeface="Cooper Hewitt Bold"/>
              </a:rPr>
              <a:t> ARCHITECTURE </a:t>
            </a:r>
          </a:p>
        </p:txBody>
      </p:sp>
      <p:sp>
        <p:nvSpPr>
          <p:cNvPr name="TextBox 4" id="4"/>
          <p:cNvSpPr txBox="true"/>
          <p:nvPr/>
        </p:nvSpPr>
        <p:spPr>
          <a:xfrm rot="0">
            <a:off x="421654" y="4379110"/>
            <a:ext cx="7220368" cy="1471631"/>
          </a:xfrm>
          <a:prstGeom prst="rect">
            <a:avLst/>
          </a:prstGeom>
        </p:spPr>
        <p:txBody>
          <a:bodyPr anchor="t" rtlCol="false" tIns="0" lIns="0" bIns="0" rIns="0">
            <a:spAutoFit/>
          </a:bodyPr>
          <a:lstStyle/>
          <a:p>
            <a:pPr algn="just">
              <a:lnSpc>
                <a:spcPts val="3936"/>
              </a:lnSpc>
            </a:pPr>
            <a:r>
              <a:rPr lang="en-US" sz="2811" b="true">
                <a:solidFill>
                  <a:srgbClr val="000000"/>
                </a:solidFill>
                <a:latin typeface="DM Sans Bold"/>
                <a:ea typeface="DM Sans Bold"/>
                <a:cs typeface="DM Sans Bold"/>
                <a:sym typeface="DM Sans Bold"/>
              </a:rPr>
              <a:t>I built three architectures to see the difference between them and how the accuracy gets improved</a:t>
            </a:r>
          </a:p>
        </p:txBody>
      </p:sp>
      <p:sp>
        <p:nvSpPr>
          <p:cNvPr name="Freeform 5" id="5"/>
          <p:cNvSpPr/>
          <p:nvPr/>
        </p:nvSpPr>
        <p:spPr>
          <a:xfrm flipH="false" flipV="false" rot="0">
            <a:off x="8288580" y="331344"/>
            <a:ext cx="9698098" cy="8926956"/>
          </a:xfrm>
          <a:custGeom>
            <a:avLst/>
            <a:gdLst/>
            <a:ahLst/>
            <a:cxnLst/>
            <a:rect r="r" b="b" t="t" l="l"/>
            <a:pathLst>
              <a:path h="8926956" w="9698098">
                <a:moveTo>
                  <a:pt x="0" y="0"/>
                </a:moveTo>
                <a:lnTo>
                  <a:pt x="9698098" y="0"/>
                </a:lnTo>
                <a:lnTo>
                  <a:pt x="9698098" y="8926956"/>
                </a:lnTo>
                <a:lnTo>
                  <a:pt x="0" y="8926956"/>
                </a:lnTo>
                <a:lnTo>
                  <a:pt x="0" y="0"/>
                </a:lnTo>
                <a:close/>
              </a:path>
            </a:pathLst>
          </a:custGeom>
          <a:blipFill>
            <a:blip r:embed="rId4"/>
            <a:stretch>
              <a:fillRect l="-849" t="-202" r="0" b="-2181"/>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7527"/>
            <a:ext cx="564617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MODEL 1</a:t>
            </a:r>
          </a:p>
        </p:txBody>
      </p:sp>
      <p:sp>
        <p:nvSpPr>
          <p:cNvPr name="TextBox 4" id="4"/>
          <p:cNvSpPr txBox="true"/>
          <p:nvPr/>
        </p:nvSpPr>
        <p:spPr>
          <a:xfrm rot="0">
            <a:off x="1028700" y="2935652"/>
            <a:ext cx="12680065" cy="5062763"/>
          </a:xfrm>
          <a:prstGeom prst="rect">
            <a:avLst/>
          </a:prstGeom>
        </p:spPr>
        <p:txBody>
          <a:bodyPr anchor="t" rtlCol="false" tIns="0" lIns="0" bIns="0" rIns="0">
            <a:spAutoFit/>
          </a:bodyPr>
          <a:lstStyle/>
          <a:p>
            <a:pPr algn="just" marL="523208" indent="-261604" lvl="1">
              <a:lnSpc>
                <a:spcPts val="3392"/>
              </a:lnSpc>
              <a:buFont typeface="Arial"/>
              <a:buChar char="•"/>
            </a:pPr>
            <a:r>
              <a:rPr lang="en-US" b="true" sz="2423">
                <a:solidFill>
                  <a:srgbClr val="343434"/>
                </a:solidFill>
                <a:latin typeface="DM Sans Bold"/>
                <a:ea typeface="DM Sans Bold"/>
                <a:cs typeface="DM Sans Bold"/>
                <a:sym typeface="DM Sans Bold"/>
              </a:rPr>
              <a:t>Conv2D Layers:</a:t>
            </a:r>
            <a:r>
              <a:rPr lang="en-US" sz="2423">
                <a:solidFill>
                  <a:srgbClr val="343434"/>
                </a:solidFill>
                <a:latin typeface="DM Sans"/>
                <a:ea typeface="DM Sans"/>
                <a:cs typeface="DM Sans"/>
                <a:sym typeface="DM Sans"/>
              </a:rPr>
              <a:t> Two convolutional layers with 3x3 filters, ReLU activation, and he_normal initialization for feature extraction.</a:t>
            </a:r>
          </a:p>
          <a:p>
            <a:pPr algn="just">
              <a:lnSpc>
                <a:spcPts val="3392"/>
              </a:lnSpc>
            </a:pPr>
          </a:p>
          <a:p>
            <a:pPr algn="just" marL="523208" indent="-261604" lvl="1">
              <a:lnSpc>
                <a:spcPts val="3392"/>
              </a:lnSpc>
              <a:buFont typeface="Arial"/>
              <a:buChar char="•"/>
            </a:pPr>
            <a:r>
              <a:rPr lang="en-US" b="true" sz="2423">
                <a:solidFill>
                  <a:srgbClr val="343434"/>
                </a:solidFill>
                <a:latin typeface="DM Sans Bold"/>
                <a:ea typeface="DM Sans Bold"/>
                <a:cs typeface="DM Sans Bold"/>
                <a:sym typeface="DM Sans Bold"/>
              </a:rPr>
              <a:t>Dropout:</a:t>
            </a:r>
            <a:r>
              <a:rPr lang="en-US" sz="2423">
                <a:solidFill>
                  <a:srgbClr val="343434"/>
                </a:solidFill>
                <a:latin typeface="DM Sans"/>
                <a:ea typeface="DM Sans"/>
                <a:cs typeface="DM Sans"/>
                <a:sym typeface="DM Sans"/>
              </a:rPr>
              <a:t> Optional, used to prevent overfitting by randomly dropping neurons during training.</a:t>
            </a:r>
          </a:p>
          <a:p>
            <a:pPr algn="just">
              <a:lnSpc>
                <a:spcPts val="3392"/>
              </a:lnSpc>
            </a:pPr>
          </a:p>
          <a:p>
            <a:pPr algn="just" marL="523208" indent="-261604" lvl="1">
              <a:lnSpc>
                <a:spcPts val="3392"/>
              </a:lnSpc>
              <a:buFont typeface="Arial"/>
              <a:buChar char="•"/>
            </a:pPr>
            <a:r>
              <a:rPr lang="en-US" b="true" sz="2423">
                <a:solidFill>
                  <a:srgbClr val="343434"/>
                </a:solidFill>
                <a:latin typeface="DM Sans Bold"/>
                <a:ea typeface="DM Sans Bold"/>
                <a:cs typeface="DM Sans Bold"/>
                <a:sym typeface="DM Sans Bold"/>
              </a:rPr>
              <a:t>Max Pooling:</a:t>
            </a:r>
            <a:r>
              <a:rPr lang="en-US" sz="2423">
                <a:solidFill>
                  <a:srgbClr val="343434"/>
                </a:solidFill>
                <a:latin typeface="DM Sans"/>
                <a:ea typeface="DM Sans"/>
                <a:cs typeface="DM Sans"/>
                <a:sym typeface="DM Sans"/>
              </a:rPr>
              <a:t> Reduces spatial dimensions using a 2x2 pool size, decreasing computational load.</a:t>
            </a:r>
          </a:p>
          <a:p>
            <a:pPr algn="just">
              <a:lnSpc>
                <a:spcPts val="3392"/>
              </a:lnSpc>
            </a:pPr>
          </a:p>
          <a:p>
            <a:pPr algn="just" marL="523208" indent="-261604" lvl="1">
              <a:lnSpc>
                <a:spcPts val="3392"/>
              </a:lnSpc>
              <a:buFont typeface="Arial"/>
              <a:buChar char="•"/>
            </a:pPr>
            <a:r>
              <a:rPr lang="en-US" b="true" sz="2423">
                <a:solidFill>
                  <a:srgbClr val="343434"/>
                </a:solidFill>
                <a:latin typeface="DM Sans Bold"/>
                <a:ea typeface="DM Sans Bold"/>
                <a:cs typeface="DM Sans Bold"/>
                <a:sym typeface="DM Sans Bold"/>
              </a:rPr>
              <a:t>Skip Connection:</a:t>
            </a:r>
            <a:r>
              <a:rPr lang="en-US" sz="2423">
                <a:solidFill>
                  <a:srgbClr val="343434"/>
                </a:solidFill>
                <a:latin typeface="DM Sans"/>
                <a:ea typeface="DM Sans"/>
                <a:cs typeface="DM Sans"/>
                <a:sym typeface="DM Sans"/>
              </a:rPr>
              <a:t> Stores the output of the convolutional layers to be reused later, typically in U-Net or similar architectures.</a:t>
            </a:r>
          </a:p>
          <a:p>
            <a:pPr algn="just">
              <a:lnSpc>
                <a:spcPts val="3392"/>
              </a:lnSpc>
            </a:pPr>
          </a:p>
        </p:txBody>
      </p:sp>
      <p:sp>
        <p:nvSpPr>
          <p:cNvPr name="TextBox 5" id="5"/>
          <p:cNvSpPr txBox="true"/>
          <p:nvPr/>
        </p:nvSpPr>
        <p:spPr>
          <a:xfrm rot="0">
            <a:off x="6356211" y="1064997"/>
            <a:ext cx="6097517" cy="1505937"/>
          </a:xfrm>
          <a:prstGeom prst="rect">
            <a:avLst/>
          </a:prstGeom>
        </p:spPr>
        <p:txBody>
          <a:bodyPr anchor="t" rtlCol="false" tIns="0" lIns="0" bIns="0" rIns="0">
            <a:spAutoFit/>
          </a:bodyPr>
          <a:lstStyle/>
          <a:p>
            <a:pPr algn="ctr">
              <a:lnSpc>
                <a:spcPts val="4030"/>
              </a:lnSpc>
            </a:pPr>
            <a:r>
              <a:rPr lang="en-US" b="true" sz="2878">
                <a:solidFill>
                  <a:srgbClr val="343434"/>
                </a:solidFill>
                <a:latin typeface="DM Sans Bold"/>
                <a:ea typeface="DM Sans Bold"/>
                <a:cs typeface="DM Sans Bold"/>
                <a:sym typeface="DM Sans Bold"/>
              </a:rPr>
              <a:t>ENCODER </a:t>
            </a:r>
          </a:p>
          <a:p>
            <a:pPr algn="ctr">
              <a:lnSpc>
                <a:spcPts val="4030"/>
              </a:lnSpc>
            </a:pPr>
            <a:r>
              <a:rPr lang="en-US" b="true" sz="2878">
                <a:solidFill>
                  <a:srgbClr val="343434"/>
                </a:solidFill>
                <a:latin typeface="DM Sans Bold"/>
                <a:ea typeface="DM Sans Bold"/>
                <a:cs typeface="DM Sans Bold"/>
                <a:sym typeface="DM Sans Bold"/>
              </a:rPr>
              <a:t>DOWNSAMPLING BLOCK</a:t>
            </a:r>
          </a:p>
          <a:p>
            <a:pPr algn="ctr">
              <a:lnSpc>
                <a:spcPts val="403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3167" y="276225"/>
            <a:ext cx="6344226"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MODEL 1</a:t>
            </a:r>
          </a:p>
        </p:txBody>
      </p:sp>
      <p:sp>
        <p:nvSpPr>
          <p:cNvPr name="TextBox 4" id="4"/>
          <p:cNvSpPr txBox="true"/>
          <p:nvPr/>
        </p:nvSpPr>
        <p:spPr>
          <a:xfrm rot="0">
            <a:off x="1028700" y="3253096"/>
            <a:ext cx="13011731" cy="4701194"/>
          </a:xfrm>
          <a:prstGeom prst="rect">
            <a:avLst/>
          </a:prstGeom>
        </p:spPr>
        <p:txBody>
          <a:bodyPr anchor="t" rtlCol="false" tIns="0" lIns="0" bIns="0" rIns="0">
            <a:spAutoFit/>
          </a:bodyPr>
          <a:lstStyle/>
          <a:p>
            <a:pPr algn="just" marL="521102" indent="-260551" lvl="1">
              <a:lnSpc>
                <a:spcPts val="3379"/>
              </a:lnSpc>
              <a:buFont typeface="Arial"/>
              <a:buChar char="•"/>
            </a:pPr>
            <a:r>
              <a:rPr lang="en-US" b="true" sz="2413">
                <a:solidFill>
                  <a:srgbClr val="343434"/>
                </a:solidFill>
                <a:latin typeface="DM Sans Bold"/>
                <a:ea typeface="DM Sans Bold"/>
                <a:cs typeface="DM Sans Bold"/>
                <a:sym typeface="DM Sans Bold"/>
              </a:rPr>
              <a:t>Conv2DTranspose:</a:t>
            </a:r>
            <a:r>
              <a:rPr lang="en-US" sz="2413">
                <a:solidFill>
                  <a:srgbClr val="343434"/>
                </a:solidFill>
                <a:latin typeface="DM Sans"/>
                <a:ea typeface="DM Sans"/>
                <a:cs typeface="DM Sans"/>
                <a:sym typeface="DM Sans"/>
              </a:rPr>
              <a:t> Used for upsampling to increase spatial dimensions.</a:t>
            </a:r>
          </a:p>
          <a:p>
            <a:pPr algn="just">
              <a:lnSpc>
                <a:spcPts val="3379"/>
              </a:lnSpc>
            </a:pPr>
          </a:p>
          <a:p>
            <a:pPr algn="just" marL="521102" indent="-260551" lvl="1">
              <a:lnSpc>
                <a:spcPts val="3379"/>
              </a:lnSpc>
              <a:buFont typeface="Arial"/>
              <a:buChar char="•"/>
            </a:pPr>
            <a:r>
              <a:rPr lang="en-US" b="true" sz="2413">
                <a:solidFill>
                  <a:srgbClr val="343434"/>
                </a:solidFill>
                <a:latin typeface="DM Sans Bold"/>
                <a:ea typeface="DM Sans Bold"/>
                <a:cs typeface="DM Sans Bold"/>
                <a:sym typeface="DM Sans Bold"/>
              </a:rPr>
              <a:t>Concatenation:</a:t>
            </a:r>
            <a:r>
              <a:rPr lang="en-US" sz="2413">
                <a:solidFill>
                  <a:srgbClr val="343434"/>
                </a:solidFill>
                <a:latin typeface="DM Sans"/>
                <a:ea typeface="DM Sans"/>
                <a:cs typeface="DM Sans"/>
                <a:sym typeface="DM Sans"/>
              </a:rPr>
              <a:t> Combines the upsampled feature map with the contractive input along the depth axis.</a:t>
            </a:r>
          </a:p>
          <a:p>
            <a:pPr algn="just">
              <a:lnSpc>
                <a:spcPts val="3379"/>
              </a:lnSpc>
            </a:pPr>
          </a:p>
          <a:p>
            <a:pPr algn="just" marL="521102" indent="-260551" lvl="1">
              <a:lnSpc>
                <a:spcPts val="3379"/>
              </a:lnSpc>
              <a:buFont typeface="Arial"/>
              <a:buChar char="•"/>
            </a:pPr>
            <a:r>
              <a:rPr lang="en-US" b="true" sz="2413">
                <a:solidFill>
                  <a:srgbClr val="343434"/>
                </a:solidFill>
                <a:latin typeface="DM Sans Bold"/>
                <a:ea typeface="DM Sans Bold"/>
                <a:cs typeface="DM Sans Bold"/>
                <a:sym typeface="DM Sans Bold"/>
              </a:rPr>
              <a:t>Convolutional layers: </a:t>
            </a:r>
            <a:r>
              <a:rPr lang="en-US" sz="2413">
                <a:solidFill>
                  <a:srgbClr val="343434"/>
                </a:solidFill>
                <a:latin typeface="DM Sans"/>
                <a:ea typeface="DM Sans"/>
                <a:cs typeface="DM Sans"/>
                <a:sym typeface="DM Sans"/>
              </a:rPr>
              <a:t>Two 3x3 convolutions with ReLU activation and He initialization for refining features after concatenation.</a:t>
            </a:r>
          </a:p>
          <a:p>
            <a:pPr algn="just">
              <a:lnSpc>
                <a:spcPts val="3379"/>
              </a:lnSpc>
            </a:pPr>
          </a:p>
          <a:p>
            <a:pPr algn="just" marL="521102" indent="-260551" lvl="1">
              <a:lnSpc>
                <a:spcPts val="3379"/>
              </a:lnSpc>
              <a:buFont typeface="Arial"/>
              <a:buChar char="•"/>
            </a:pPr>
            <a:r>
              <a:rPr lang="en-US" b="true" sz="2413">
                <a:solidFill>
                  <a:srgbClr val="343434"/>
                </a:solidFill>
                <a:latin typeface="DM Sans Bold"/>
                <a:ea typeface="DM Sans Bold"/>
                <a:cs typeface="DM Sans Bold"/>
                <a:sym typeface="DM Sans Bold"/>
              </a:rPr>
              <a:t>Purpose:</a:t>
            </a:r>
            <a:r>
              <a:rPr lang="en-US" sz="2413">
                <a:solidFill>
                  <a:srgbClr val="343434"/>
                </a:solidFill>
                <a:latin typeface="DM Sans"/>
                <a:ea typeface="DM Sans"/>
                <a:cs typeface="DM Sans"/>
                <a:sym typeface="DM Sans"/>
              </a:rPr>
              <a:t> This block is essential for reconstructing spatial information in architectures like U-Net.</a:t>
            </a:r>
          </a:p>
          <a:p>
            <a:pPr algn="just">
              <a:lnSpc>
                <a:spcPts val="3379"/>
              </a:lnSpc>
            </a:pPr>
          </a:p>
        </p:txBody>
      </p:sp>
      <p:sp>
        <p:nvSpPr>
          <p:cNvPr name="TextBox 5" id="5"/>
          <p:cNvSpPr txBox="true"/>
          <p:nvPr/>
        </p:nvSpPr>
        <p:spPr>
          <a:xfrm rot="0">
            <a:off x="6251850" y="1438275"/>
            <a:ext cx="5784300" cy="1421991"/>
          </a:xfrm>
          <a:prstGeom prst="rect">
            <a:avLst/>
          </a:prstGeom>
        </p:spPr>
        <p:txBody>
          <a:bodyPr anchor="t" rtlCol="false" tIns="0" lIns="0" bIns="0" rIns="0">
            <a:spAutoFit/>
          </a:bodyPr>
          <a:lstStyle/>
          <a:p>
            <a:pPr algn="ctr">
              <a:lnSpc>
                <a:spcPts val="3823"/>
              </a:lnSpc>
            </a:pPr>
            <a:r>
              <a:rPr lang="en-US" b="true" sz="2731">
                <a:solidFill>
                  <a:srgbClr val="343434"/>
                </a:solidFill>
                <a:latin typeface="DM Sans Bold"/>
                <a:ea typeface="DM Sans Bold"/>
                <a:cs typeface="DM Sans Bold"/>
                <a:sym typeface="DM Sans Bold"/>
              </a:rPr>
              <a:t>DECODER </a:t>
            </a:r>
          </a:p>
          <a:p>
            <a:pPr algn="ctr">
              <a:lnSpc>
                <a:spcPts val="3823"/>
              </a:lnSpc>
            </a:pPr>
            <a:r>
              <a:rPr lang="en-US" b="true" sz="2731">
                <a:solidFill>
                  <a:srgbClr val="343434"/>
                </a:solidFill>
                <a:latin typeface="DM Sans Bold"/>
                <a:ea typeface="DM Sans Bold"/>
                <a:cs typeface="DM Sans Bold"/>
                <a:sym typeface="DM Sans Bold"/>
              </a:rPr>
              <a:t>UPSAMPLING BLOCK</a:t>
            </a:r>
          </a:p>
          <a:p>
            <a:pPr algn="ctr">
              <a:lnSpc>
                <a:spcPts val="3823"/>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4586"/>
            <a:ext cx="594925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MODEL 1</a:t>
            </a:r>
          </a:p>
        </p:txBody>
      </p:sp>
      <p:sp>
        <p:nvSpPr>
          <p:cNvPr name="TextBox 4" id="4"/>
          <p:cNvSpPr txBox="true"/>
          <p:nvPr/>
        </p:nvSpPr>
        <p:spPr>
          <a:xfrm rot="0">
            <a:off x="1028700" y="3057370"/>
            <a:ext cx="16552910" cy="4823129"/>
          </a:xfrm>
          <a:prstGeom prst="rect">
            <a:avLst/>
          </a:prstGeom>
        </p:spPr>
        <p:txBody>
          <a:bodyPr anchor="t" rtlCol="false" tIns="0" lIns="0" bIns="0" rIns="0">
            <a:spAutoFit/>
          </a:bodyPr>
          <a:lstStyle/>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Input Layer:</a:t>
            </a:r>
            <a:r>
              <a:rPr lang="en-US" sz="2113">
                <a:solidFill>
                  <a:srgbClr val="343434"/>
                </a:solidFill>
                <a:latin typeface="DM Sans"/>
                <a:ea typeface="DM Sans"/>
                <a:cs typeface="DM Sans"/>
                <a:sym typeface="DM Sans"/>
              </a:rPr>
              <a:t> Takes images of size (96,128,3).</a:t>
            </a:r>
          </a:p>
          <a:p>
            <a:pPr algn="just">
              <a:lnSpc>
                <a:spcPts val="2958"/>
              </a:lnSpc>
            </a:pPr>
          </a:p>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Contracting Path: </a:t>
            </a:r>
            <a:r>
              <a:rPr lang="en-US" sz="2113">
                <a:solidFill>
                  <a:srgbClr val="343434"/>
                </a:solidFill>
                <a:latin typeface="DM Sans"/>
                <a:ea typeface="DM Sans"/>
                <a:cs typeface="DM Sans"/>
                <a:sym typeface="DM Sans"/>
              </a:rPr>
              <a:t>Series of downsampling using conv_block_1 to extract features and reduce spatial dimensions.</a:t>
            </a:r>
          </a:p>
          <a:p>
            <a:pPr algn="just">
              <a:lnSpc>
                <a:spcPts val="2958"/>
              </a:lnSpc>
            </a:pPr>
          </a:p>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Bottleneck Layer:</a:t>
            </a:r>
            <a:r>
              <a:rPr lang="en-US" sz="2113">
                <a:solidFill>
                  <a:srgbClr val="343434"/>
                </a:solidFill>
                <a:latin typeface="DM Sans"/>
                <a:ea typeface="DM Sans"/>
                <a:cs typeface="DM Sans"/>
                <a:sym typeface="DM Sans"/>
              </a:rPr>
              <a:t> Central part of the U-Net with the highest number of filters, no max pooling.</a:t>
            </a:r>
          </a:p>
          <a:p>
            <a:pPr algn="just">
              <a:lnSpc>
                <a:spcPts val="2958"/>
              </a:lnSpc>
            </a:pPr>
          </a:p>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Expansive Path:</a:t>
            </a:r>
            <a:r>
              <a:rPr lang="en-US" sz="2113">
                <a:solidFill>
                  <a:srgbClr val="343434"/>
                </a:solidFill>
                <a:latin typeface="DM Sans"/>
                <a:ea typeface="DM Sans"/>
                <a:cs typeface="DM Sans"/>
                <a:sym typeface="DM Sans"/>
              </a:rPr>
              <a:t> Upsampling using upsampling_block to increase spatial dimensions and combine with features from the contracting path (skip connections).</a:t>
            </a:r>
          </a:p>
          <a:p>
            <a:pPr algn="just">
              <a:lnSpc>
                <a:spcPts val="2958"/>
              </a:lnSpc>
            </a:pPr>
          </a:p>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Final Convolutional Layers:</a:t>
            </a:r>
            <a:r>
              <a:rPr lang="en-US" sz="2113">
                <a:solidFill>
                  <a:srgbClr val="343434"/>
                </a:solidFill>
                <a:latin typeface="DM Sans"/>
                <a:ea typeface="DM Sans"/>
                <a:cs typeface="DM Sans"/>
                <a:sym typeface="DM Sans"/>
              </a:rPr>
              <a:t> Two layers, the last with n_classes filters (13) and a 1x1 kernel for pixel-wise classification.</a:t>
            </a:r>
          </a:p>
          <a:p>
            <a:pPr algn="just">
              <a:lnSpc>
                <a:spcPts val="2958"/>
              </a:lnSpc>
            </a:pPr>
          </a:p>
          <a:p>
            <a:pPr algn="just" marL="456201" indent="-228101" lvl="1">
              <a:lnSpc>
                <a:spcPts val="2958"/>
              </a:lnSpc>
              <a:buFont typeface="Arial"/>
              <a:buChar char="•"/>
            </a:pPr>
            <a:r>
              <a:rPr lang="en-US" b="true" sz="2113">
                <a:solidFill>
                  <a:srgbClr val="343434"/>
                </a:solidFill>
                <a:latin typeface="DM Sans Bold"/>
                <a:ea typeface="DM Sans Bold"/>
                <a:cs typeface="DM Sans Bold"/>
                <a:sym typeface="DM Sans Bold"/>
              </a:rPr>
              <a:t>Output:</a:t>
            </a:r>
            <a:r>
              <a:rPr lang="en-US" sz="2113">
                <a:solidFill>
                  <a:srgbClr val="343434"/>
                </a:solidFill>
                <a:latin typeface="DM Sans"/>
                <a:ea typeface="DM Sans"/>
                <a:cs typeface="DM Sans"/>
                <a:sym typeface="DM Sans"/>
              </a:rPr>
              <a:t> The model predicts semantic segmentation with n_classes labels for each pixel.</a:t>
            </a:r>
          </a:p>
          <a:p>
            <a:pPr algn="just">
              <a:lnSpc>
                <a:spcPts val="2958"/>
              </a:lnSpc>
            </a:pPr>
          </a:p>
        </p:txBody>
      </p:sp>
      <p:sp>
        <p:nvSpPr>
          <p:cNvPr name="TextBox 5" id="5"/>
          <p:cNvSpPr txBox="true"/>
          <p:nvPr/>
        </p:nvSpPr>
        <p:spPr>
          <a:xfrm rot="0">
            <a:off x="5409386" y="1419225"/>
            <a:ext cx="6687379" cy="542856"/>
          </a:xfrm>
          <a:prstGeom prst="rect">
            <a:avLst/>
          </a:prstGeom>
        </p:spPr>
        <p:txBody>
          <a:bodyPr anchor="t" rtlCol="false" tIns="0" lIns="0" bIns="0" rIns="0">
            <a:spAutoFit/>
          </a:bodyPr>
          <a:lstStyle/>
          <a:p>
            <a:pPr algn="ctr">
              <a:lnSpc>
                <a:spcPts val="4420"/>
              </a:lnSpc>
            </a:pPr>
            <a:r>
              <a:rPr lang="en-US" b="true" sz="3157">
                <a:solidFill>
                  <a:srgbClr val="343434"/>
                </a:solidFill>
                <a:latin typeface="DM Sans Bold"/>
                <a:ea typeface="DM Sans Bold"/>
                <a:cs typeface="DM Sans Bold"/>
                <a:sym typeface="DM Sans Bold"/>
              </a:rPr>
              <a:t>CONNECTION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588372" y="-29996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62491" y="2657893"/>
            <a:ext cx="4762500" cy="2857500"/>
          </a:xfrm>
          <a:custGeom>
            <a:avLst/>
            <a:gdLst/>
            <a:ahLst/>
            <a:cxnLst/>
            <a:rect r="r" b="b" t="t" l="l"/>
            <a:pathLst>
              <a:path h="2857500" w="4762500">
                <a:moveTo>
                  <a:pt x="0" y="0"/>
                </a:moveTo>
                <a:lnTo>
                  <a:pt x="4762500" y="0"/>
                </a:lnTo>
                <a:lnTo>
                  <a:pt x="4762500" y="2857500"/>
                </a:lnTo>
                <a:lnTo>
                  <a:pt x="0" y="2857500"/>
                </a:lnTo>
                <a:lnTo>
                  <a:pt x="0" y="0"/>
                </a:lnTo>
                <a:close/>
              </a:path>
            </a:pathLst>
          </a:custGeom>
          <a:blipFill>
            <a:blip r:embed="rId4"/>
            <a:stretch>
              <a:fillRect l="0" t="0" r="-23691" b="-3076"/>
            </a:stretch>
          </a:blipFill>
          <a:ln w="38100" cap="rnd">
            <a:solidFill>
              <a:srgbClr val="000000"/>
            </a:solidFill>
            <a:prstDash val="solid"/>
            <a:round/>
          </a:ln>
        </p:spPr>
      </p:sp>
      <p:sp>
        <p:nvSpPr>
          <p:cNvPr name="Freeform 4" id="4"/>
          <p:cNvSpPr/>
          <p:nvPr/>
        </p:nvSpPr>
        <p:spPr>
          <a:xfrm flipH="false" flipV="false" rot="0">
            <a:off x="12907198" y="2657893"/>
            <a:ext cx="4762500" cy="2857500"/>
          </a:xfrm>
          <a:custGeom>
            <a:avLst/>
            <a:gdLst/>
            <a:ahLst/>
            <a:cxnLst/>
            <a:rect r="r" b="b" t="t" l="l"/>
            <a:pathLst>
              <a:path h="2857500" w="4762500">
                <a:moveTo>
                  <a:pt x="0" y="0"/>
                </a:moveTo>
                <a:lnTo>
                  <a:pt x="4762500" y="0"/>
                </a:lnTo>
                <a:lnTo>
                  <a:pt x="4762500" y="2857500"/>
                </a:lnTo>
                <a:lnTo>
                  <a:pt x="0" y="2857500"/>
                </a:lnTo>
                <a:lnTo>
                  <a:pt x="0" y="0"/>
                </a:lnTo>
                <a:close/>
              </a:path>
            </a:pathLst>
          </a:custGeom>
          <a:blipFill>
            <a:blip r:embed="rId5"/>
            <a:stretch>
              <a:fillRect l="0" t="0" r="-63226" b="-36022"/>
            </a:stretch>
          </a:blipFill>
          <a:ln w="38100" cap="rnd">
            <a:solidFill>
              <a:srgbClr val="000000"/>
            </a:solidFill>
            <a:prstDash val="solid"/>
            <a:round/>
          </a:ln>
        </p:spPr>
      </p:sp>
      <p:sp>
        <p:nvSpPr>
          <p:cNvPr name="Freeform 5" id="5"/>
          <p:cNvSpPr/>
          <p:nvPr/>
        </p:nvSpPr>
        <p:spPr>
          <a:xfrm flipH="false" flipV="false" rot="0">
            <a:off x="12907198" y="6400800"/>
            <a:ext cx="4762500" cy="2857500"/>
          </a:xfrm>
          <a:custGeom>
            <a:avLst/>
            <a:gdLst/>
            <a:ahLst/>
            <a:cxnLst/>
            <a:rect r="r" b="b" t="t" l="l"/>
            <a:pathLst>
              <a:path h="2857500" w="4762500">
                <a:moveTo>
                  <a:pt x="0" y="0"/>
                </a:moveTo>
                <a:lnTo>
                  <a:pt x="4762500" y="0"/>
                </a:lnTo>
                <a:lnTo>
                  <a:pt x="4762500" y="2857500"/>
                </a:lnTo>
                <a:lnTo>
                  <a:pt x="0" y="2857500"/>
                </a:lnTo>
                <a:lnTo>
                  <a:pt x="0" y="0"/>
                </a:lnTo>
                <a:close/>
              </a:path>
            </a:pathLst>
          </a:custGeom>
          <a:blipFill>
            <a:blip r:embed="rId6"/>
            <a:stretch>
              <a:fillRect l="0" t="0" r="-37567" b="-14639"/>
            </a:stretch>
          </a:blipFill>
          <a:ln w="38100" cap="rnd">
            <a:solidFill>
              <a:srgbClr val="000000"/>
            </a:solidFill>
            <a:prstDash val="solid"/>
            <a:round/>
          </a:ln>
        </p:spPr>
      </p:sp>
      <p:sp>
        <p:nvSpPr>
          <p:cNvPr name="Freeform 6" id="6"/>
          <p:cNvSpPr/>
          <p:nvPr/>
        </p:nvSpPr>
        <p:spPr>
          <a:xfrm flipH="false" flipV="false" rot="0">
            <a:off x="7462491" y="6400800"/>
            <a:ext cx="4762500" cy="2857500"/>
          </a:xfrm>
          <a:custGeom>
            <a:avLst/>
            <a:gdLst/>
            <a:ahLst/>
            <a:cxnLst/>
            <a:rect r="r" b="b" t="t" l="l"/>
            <a:pathLst>
              <a:path h="2857500" w="4762500">
                <a:moveTo>
                  <a:pt x="0" y="0"/>
                </a:moveTo>
                <a:lnTo>
                  <a:pt x="4762500" y="0"/>
                </a:lnTo>
                <a:lnTo>
                  <a:pt x="4762500" y="2857500"/>
                </a:lnTo>
                <a:lnTo>
                  <a:pt x="0" y="2857500"/>
                </a:lnTo>
                <a:lnTo>
                  <a:pt x="0" y="0"/>
                </a:lnTo>
                <a:close/>
              </a:path>
            </a:pathLst>
          </a:custGeom>
          <a:blipFill>
            <a:blip r:embed="rId7"/>
            <a:stretch>
              <a:fillRect l="0" t="0" r="-23953" b="-3294"/>
            </a:stretch>
          </a:blipFill>
          <a:ln w="38100" cap="rnd">
            <a:solidFill>
              <a:srgbClr val="000000"/>
            </a:solidFill>
            <a:prstDash val="solid"/>
            <a:round/>
          </a:ln>
        </p:spPr>
      </p:sp>
      <p:sp>
        <p:nvSpPr>
          <p:cNvPr name="TextBox 7" id="7"/>
          <p:cNvSpPr txBox="true"/>
          <p:nvPr/>
        </p:nvSpPr>
        <p:spPr>
          <a:xfrm rot="0">
            <a:off x="7462491" y="733425"/>
            <a:ext cx="3363018"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DATASET</a:t>
            </a:r>
          </a:p>
        </p:txBody>
      </p:sp>
      <p:sp>
        <p:nvSpPr>
          <p:cNvPr name="AutoShape 8" id="8"/>
          <p:cNvSpPr/>
          <p:nvPr/>
        </p:nvSpPr>
        <p:spPr>
          <a:xfrm>
            <a:off x="12224991" y="4086643"/>
            <a:ext cx="682207" cy="0"/>
          </a:xfrm>
          <a:prstGeom prst="line">
            <a:avLst/>
          </a:prstGeom>
          <a:ln cap="flat" w="38100">
            <a:solidFill>
              <a:srgbClr val="000000"/>
            </a:solidFill>
            <a:prstDash val="solid"/>
            <a:headEnd type="none" len="sm" w="sm"/>
            <a:tailEnd type="arrow" len="sm" w="med"/>
          </a:ln>
        </p:spPr>
      </p:sp>
      <p:sp>
        <p:nvSpPr>
          <p:cNvPr name="AutoShape 9" id="9"/>
          <p:cNvSpPr/>
          <p:nvPr/>
        </p:nvSpPr>
        <p:spPr>
          <a:xfrm>
            <a:off x="12224991" y="7829550"/>
            <a:ext cx="682207" cy="0"/>
          </a:xfrm>
          <a:prstGeom prst="line">
            <a:avLst/>
          </a:prstGeom>
          <a:ln cap="flat" w="38100">
            <a:solidFill>
              <a:srgbClr val="000000"/>
            </a:solidFill>
            <a:prstDash val="solid"/>
            <a:headEnd type="none" len="sm" w="sm"/>
            <a:tailEnd type="arrow" len="sm" w="med"/>
          </a:ln>
        </p:spPr>
      </p:sp>
      <p:sp>
        <p:nvSpPr>
          <p:cNvPr name="TextBox 10" id="10"/>
          <p:cNvSpPr txBox="true"/>
          <p:nvPr/>
        </p:nvSpPr>
        <p:spPr>
          <a:xfrm rot="0">
            <a:off x="608301" y="3886829"/>
            <a:ext cx="4656534" cy="118046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2975 Train Images</a:t>
            </a:r>
          </a:p>
          <a:p>
            <a:pPr algn="just">
              <a:lnSpc>
                <a:spcPts val="4759"/>
              </a:lnSpc>
            </a:pPr>
            <a:r>
              <a:rPr lang="en-US" sz="3399">
                <a:solidFill>
                  <a:srgbClr val="343434"/>
                </a:solidFill>
                <a:latin typeface="Canva Sans"/>
                <a:ea typeface="Canva Sans"/>
                <a:cs typeface="Canva Sans"/>
                <a:sym typeface="Canva Sans"/>
              </a:rPr>
              <a:t>500 Validation Images</a:t>
            </a:r>
          </a:p>
        </p:txBody>
      </p:sp>
      <p:sp>
        <p:nvSpPr>
          <p:cNvPr name="AutoShape 11" id="11"/>
          <p:cNvSpPr/>
          <p:nvPr/>
        </p:nvSpPr>
        <p:spPr>
          <a:xfrm>
            <a:off x="284451" y="5410300"/>
            <a:ext cx="6492240"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608301" y="5686631"/>
            <a:ext cx="4090670" cy="118046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Input Image Shape  </a:t>
            </a:r>
          </a:p>
          <a:p>
            <a:pPr algn="just">
              <a:lnSpc>
                <a:spcPts val="4759"/>
              </a:lnSpc>
            </a:pPr>
            <a:r>
              <a:rPr lang="en-US" sz="3399">
                <a:solidFill>
                  <a:srgbClr val="343434"/>
                </a:solidFill>
                <a:latin typeface="Canva Sans"/>
                <a:ea typeface="Canva Sans"/>
                <a:cs typeface="Canva Sans"/>
                <a:sym typeface="Canva Sans"/>
              </a:rPr>
              <a:t>(128, 256, 3)</a:t>
            </a:r>
          </a:p>
        </p:txBody>
      </p:sp>
      <p:sp>
        <p:nvSpPr>
          <p:cNvPr name="AutoShape 13" id="13"/>
          <p:cNvSpPr/>
          <p:nvPr/>
        </p:nvSpPr>
        <p:spPr>
          <a:xfrm>
            <a:off x="284451" y="7210102"/>
            <a:ext cx="6492240" cy="0"/>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608301" y="7486433"/>
            <a:ext cx="4472622" cy="1180465"/>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Output Image Shape  </a:t>
            </a:r>
          </a:p>
          <a:p>
            <a:pPr algn="just">
              <a:lnSpc>
                <a:spcPts val="4759"/>
              </a:lnSpc>
            </a:pPr>
            <a:r>
              <a:rPr lang="en-US" sz="3399">
                <a:solidFill>
                  <a:srgbClr val="343434"/>
                </a:solidFill>
                <a:latin typeface="Canva Sans"/>
                <a:ea typeface="Canva Sans"/>
                <a:cs typeface="Canva Sans"/>
                <a:sym typeface="Canva Sans"/>
              </a:rPr>
              <a:t>(128, 256, 1) </a:t>
            </a:r>
          </a:p>
        </p:txBody>
      </p:sp>
      <p:sp>
        <p:nvSpPr>
          <p:cNvPr name="TextBox 15" id="15"/>
          <p:cNvSpPr txBox="true"/>
          <p:nvPr/>
        </p:nvSpPr>
        <p:spPr>
          <a:xfrm rot="0">
            <a:off x="608301" y="2687103"/>
            <a:ext cx="4007495" cy="580390"/>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Cityscapes Dataset</a:t>
            </a:r>
          </a:p>
        </p:txBody>
      </p:sp>
      <p:sp>
        <p:nvSpPr>
          <p:cNvPr name="AutoShape 16" id="16"/>
          <p:cNvSpPr/>
          <p:nvPr/>
        </p:nvSpPr>
        <p:spPr>
          <a:xfrm>
            <a:off x="284451" y="3610499"/>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80915" y="4143756"/>
            <a:ext cx="6667268" cy="3835277"/>
          </a:xfrm>
          <a:custGeom>
            <a:avLst/>
            <a:gdLst/>
            <a:ahLst/>
            <a:cxnLst/>
            <a:rect r="r" b="b" t="t" l="l"/>
            <a:pathLst>
              <a:path h="3835277" w="6667268">
                <a:moveTo>
                  <a:pt x="0" y="0"/>
                </a:moveTo>
                <a:lnTo>
                  <a:pt x="6667268" y="0"/>
                </a:lnTo>
                <a:lnTo>
                  <a:pt x="6667268" y="3835277"/>
                </a:lnTo>
                <a:lnTo>
                  <a:pt x="0" y="3835277"/>
                </a:lnTo>
                <a:lnTo>
                  <a:pt x="0" y="0"/>
                </a:lnTo>
                <a:close/>
              </a:path>
            </a:pathLst>
          </a:custGeom>
          <a:blipFill>
            <a:blip r:embed="rId4"/>
            <a:stretch>
              <a:fillRect l="-46347" t="-95476" r="-73904" b="-10325"/>
            </a:stretch>
          </a:blipFill>
        </p:spPr>
      </p:sp>
      <p:sp>
        <p:nvSpPr>
          <p:cNvPr name="Freeform 4" id="4"/>
          <p:cNvSpPr/>
          <p:nvPr/>
        </p:nvSpPr>
        <p:spPr>
          <a:xfrm flipH="false" flipV="false" rot="0">
            <a:off x="883554" y="4143756"/>
            <a:ext cx="7150034" cy="3835277"/>
          </a:xfrm>
          <a:custGeom>
            <a:avLst/>
            <a:gdLst/>
            <a:ahLst/>
            <a:cxnLst/>
            <a:rect r="r" b="b" t="t" l="l"/>
            <a:pathLst>
              <a:path h="3835277" w="7150034">
                <a:moveTo>
                  <a:pt x="0" y="0"/>
                </a:moveTo>
                <a:lnTo>
                  <a:pt x="7150034" y="0"/>
                </a:lnTo>
                <a:lnTo>
                  <a:pt x="7150034" y="3835277"/>
                </a:lnTo>
                <a:lnTo>
                  <a:pt x="0" y="3835277"/>
                </a:lnTo>
                <a:lnTo>
                  <a:pt x="0" y="0"/>
                </a:lnTo>
                <a:close/>
              </a:path>
            </a:pathLst>
          </a:custGeom>
          <a:blipFill>
            <a:blip r:embed="rId5"/>
            <a:stretch>
              <a:fillRect l="-45453" t="-76955" r="-69170" b="-38108"/>
            </a:stretch>
          </a:blipFill>
        </p:spPr>
      </p:sp>
      <p:sp>
        <p:nvSpPr>
          <p:cNvPr name="TextBox 5" id="5"/>
          <p:cNvSpPr txBox="true"/>
          <p:nvPr/>
        </p:nvSpPr>
        <p:spPr>
          <a:xfrm rot="0">
            <a:off x="5401587" y="276225"/>
            <a:ext cx="748482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EVALUATION</a:t>
            </a:r>
          </a:p>
        </p:txBody>
      </p:sp>
      <p:sp>
        <p:nvSpPr>
          <p:cNvPr name="TextBox 6" id="6"/>
          <p:cNvSpPr txBox="true"/>
          <p:nvPr/>
        </p:nvSpPr>
        <p:spPr>
          <a:xfrm rot="0">
            <a:off x="10592032" y="2217422"/>
            <a:ext cx="6845034" cy="2253045"/>
          </a:xfrm>
          <a:prstGeom prst="rect">
            <a:avLst/>
          </a:prstGeom>
        </p:spPr>
        <p:txBody>
          <a:bodyPr anchor="t" rtlCol="false" tIns="0" lIns="0" bIns="0" rIns="0">
            <a:spAutoFit/>
          </a:bodyPr>
          <a:lstStyle/>
          <a:p>
            <a:pPr algn="ctr">
              <a:lnSpc>
                <a:spcPts val="4524"/>
              </a:lnSpc>
            </a:pPr>
            <a:r>
              <a:rPr lang="en-US" b="true" sz="3231">
                <a:solidFill>
                  <a:srgbClr val="343434"/>
                </a:solidFill>
                <a:latin typeface="DM Sans Bold"/>
                <a:ea typeface="DM Sans Bold"/>
                <a:cs typeface="DM Sans Bold"/>
                <a:sym typeface="DM Sans Bold"/>
              </a:rPr>
              <a:t>TRAINING &amp; VALIDATION</a:t>
            </a:r>
          </a:p>
          <a:p>
            <a:pPr algn="ctr">
              <a:lnSpc>
                <a:spcPts val="4524"/>
              </a:lnSpc>
            </a:pPr>
            <a:r>
              <a:rPr lang="en-US" b="true" sz="3231">
                <a:solidFill>
                  <a:srgbClr val="343434"/>
                </a:solidFill>
                <a:latin typeface="DM Sans Bold"/>
                <a:ea typeface="DM Sans Bold"/>
                <a:cs typeface="DM Sans Bold"/>
                <a:sym typeface="DM Sans Bold"/>
              </a:rPr>
              <a:t> LOSS</a:t>
            </a:r>
          </a:p>
          <a:p>
            <a:pPr algn="ctr">
              <a:lnSpc>
                <a:spcPts val="4524"/>
              </a:lnSpc>
            </a:pPr>
          </a:p>
          <a:p>
            <a:pPr algn="ctr">
              <a:lnSpc>
                <a:spcPts val="4524"/>
              </a:lnSpc>
            </a:pPr>
          </a:p>
        </p:txBody>
      </p:sp>
      <p:sp>
        <p:nvSpPr>
          <p:cNvPr name="TextBox 7" id="7"/>
          <p:cNvSpPr txBox="true"/>
          <p:nvPr/>
        </p:nvSpPr>
        <p:spPr>
          <a:xfrm rot="0">
            <a:off x="883554" y="2207897"/>
            <a:ext cx="6687379" cy="1655615"/>
          </a:xfrm>
          <a:prstGeom prst="rect">
            <a:avLst/>
          </a:prstGeom>
        </p:spPr>
        <p:txBody>
          <a:bodyPr anchor="t" rtlCol="false" tIns="0" lIns="0" bIns="0" rIns="0">
            <a:spAutoFit/>
          </a:bodyPr>
          <a:lstStyle/>
          <a:p>
            <a:pPr algn="ctr">
              <a:lnSpc>
                <a:spcPts val="4420"/>
              </a:lnSpc>
            </a:pPr>
            <a:r>
              <a:rPr lang="en-US" b="true" sz="3157">
                <a:solidFill>
                  <a:srgbClr val="343434"/>
                </a:solidFill>
                <a:latin typeface="DM Sans Bold"/>
                <a:ea typeface="DM Sans Bold"/>
                <a:cs typeface="DM Sans Bold"/>
                <a:sym typeface="DM Sans Bold"/>
              </a:rPr>
              <a:t> TRAINING &amp; VALIDATION ACCURACY</a:t>
            </a:r>
          </a:p>
          <a:p>
            <a:pPr algn="ctr">
              <a:lnSpc>
                <a:spcPts val="442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16517" y="1860297"/>
            <a:ext cx="6039978" cy="6566405"/>
          </a:xfrm>
          <a:custGeom>
            <a:avLst/>
            <a:gdLst/>
            <a:ahLst/>
            <a:cxnLst/>
            <a:rect r="r" b="b" t="t" l="l"/>
            <a:pathLst>
              <a:path h="6566405" w="6039978">
                <a:moveTo>
                  <a:pt x="0" y="0"/>
                </a:moveTo>
                <a:lnTo>
                  <a:pt x="6039978" y="0"/>
                </a:lnTo>
                <a:lnTo>
                  <a:pt x="6039978" y="6566406"/>
                </a:lnTo>
                <a:lnTo>
                  <a:pt x="0" y="6566406"/>
                </a:lnTo>
                <a:lnTo>
                  <a:pt x="0" y="0"/>
                </a:lnTo>
                <a:close/>
              </a:path>
            </a:pathLst>
          </a:custGeom>
          <a:blipFill>
            <a:blip r:embed="rId4"/>
            <a:stretch>
              <a:fillRect l="-21753" t="-39697" r="-19297" b="0"/>
            </a:stretch>
          </a:blipFill>
        </p:spPr>
      </p:sp>
      <p:sp>
        <p:nvSpPr>
          <p:cNvPr name="TextBox 4" id="4"/>
          <p:cNvSpPr txBox="true"/>
          <p:nvPr/>
        </p:nvSpPr>
        <p:spPr>
          <a:xfrm rot="0">
            <a:off x="5401587" y="110989"/>
            <a:ext cx="748482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EVALUATION</a:t>
            </a:r>
          </a:p>
        </p:txBody>
      </p:sp>
      <p:sp>
        <p:nvSpPr>
          <p:cNvPr name="TextBox 5" id="5"/>
          <p:cNvSpPr txBox="true"/>
          <p:nvPr/>
        </p:nvSpPr>
        <p:spPr>
          <a:xfrm rot="0">
            <a:off x="762338" y="3030637"/>
            <a:ext cx="6093981" cy="1102711"/>
          </a:xfrm>
          <a:prstGeom prst="rect">
            <a:avLst/>
          </a:prstGeom>
        </p:spPr>
        <p:txBody>
          <a:bodyPr anchor="t" rtlCol="false" tIns="0" lIns="0" bIns="0" rIns="0">
            <a:spAutoFit/>
          </a:bodyPr>
          <a:lstStyle/>
          <a:p>
            <a:pPr algn="l">
              <a:lnSpc>
                <a:spcPts val="4430"/>
              </a:lnSpc>
              <a:spcBef>
                <a:spcPct val="0"/>
              </a:spcBef>
            </a:pPr>
            <a:r>
              <a:rPr lang="en-US" sz="3434" spc="-188">
                <a:solidFill>
                  <a:srgbClr val="343434"/>
                </a:solidFill>
                <a:latin typeface="DM Sans"/>
                <a:ea typeface="DM Sans"/>
                <a:cs typeface="DM Sans"/>
                <a:sym typeface="DM Sans"/>
              </a:rPr>
              <a:t>TRAINING </a:t>
            </a:r>
            <a:r>
              <a:rPr lang="en-US" sz="3434" spc="-188">
                <a:solidFill>
                  <a:srgbClr val="343434"/>
                </a:solidFill>
                <a:latin typeface="DM Sans"/>
                <a:ea typeface="DM Sans"/>
                <a:cs typeface="DM Sans"/>
                <a:sym typeface="DM Sans"/>
              </a:rPr>
              <a:t>ACCURACY: 95.07%</a:t>
            </a:r>
          </a:p>
          <a:p>
            <a:pPr algn="l">
              <a:lnSpc>
                <a:spcPts val="4430"/>
              </a:lnSpc>
              <a:spcBef>
                <a:spcPct val="0"/>
              </a:spcBef>
            </a:pPr>
            <a:r>
              <a:rPr lang="en-US" sz="3434" spc="-188">
                <a:solidFill>
                  <a:srgbClr val="343434"/>
                </a:solidFill>
                <a:latin typeface="DM Sans"/>
                <a:ea typeface="DM Sans"/>
                <a:cs typeface="DM Sans"/>
                <a:sym typeface="DM Sans"/>
              </a:rPr>
              <a:t>LOSS: 0.1525</a:t>
            </a:r>
          </a:p>
        </p:txBody>
      </p:sp>
      <p:sp>
        <p:nvSpPr>
          <p:cNvPr name="TextBox 6" id="6"/>
          <p:cNvSpPr txBox="true"/>
          <p:nvPr/>
        </p:nvSpPr>
        <p:spPr>
          <a:xfrm rot="0">
            <a:off x="762338" y="5248729"/>
            <a:ext cx="6678195" cy="1049393"/>
          </a:xfrm>
          <a:prstGeom prst="rect">
            <a:avLst/>
          </a:prstGeom>
        </p:spPr>
        <p:txBody>
          <a:bodyPr anchor="t" rtlCol="false" tIns="0" lIns="0" bIns="0" rIns="0">
            <a:spAutoFit/>
          </a:bodyPr>
          <a:lstStyle/>
          <a:p>
            <a:pPr algn="l">
              <a:lnSpc>
                <a:spcPts val="4343"/>
              </a:lnSpc>
              <a:spcBef>
                <a:spcPct val="0"/>
              </a:spcBef>
            </a:pPr>
            <a:r>
              <a:rPr lang="en-US" sz="3367" spc="-185">
                <a:solidFill>
                  <a:srgbClr val="343434"/>
                </a:solidFill>
                <a:latin typeface="DM Sans"/>
                <a:ea typeface="DM Sans"/>
                <a:cs typeface="DM Sans"/>
                <a:sym typeface="DM Sans"/>
              </a:rPr>
              <a:t>VALIDATION ACCURACY: 94.90%</a:t>
            </a:r>
          </a:p>
          <a:p>
            <a:pPr algn="l">
              <a:lnSpc>
                <a:spcPts val="4343"/>
              </a:lnSpc>
              <a:spcBef>
                <a:spcPct val="0"/>
              </a:spcBef>
            </a:pPr>
            <a:r>
              <a:rPr lang="en-US" sz="3367" spc="-185">
                <a:solidFill>
                  <a:srgbClr val="343434"/>
                </a:solidFill>
                <a:latin typeface="DM Sans"/>
                <a:ea typeface="DM Sans"/>
                <a:cs typeface="DM Sans"/>
                <a:sym typeface="DM Sans"/>
              </a:rPr>
              <a:t>VALIDATION LOSS: 0.1583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7055"/>
            <a:ext cx="564617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MODEL 2</a:t>
            </a:r>
          </a:p>
        </p:txBody>
      </p:sp>
      <p:sp>
        <p:nvSpPr>
          <p:cNvPr name="TextBox 4" id="4"/>
          <p:cNvSpPr txBox="true"/>
          <p:nvPr/>
        </p:nvSpPr>
        <p:spPr>
          <a:xfrm rot="0">
            <a:off x="450372" y="3552648"/>
            <a:ext cx="17387255" cy="3124553"/>
          </a:xfrm>
          <a:prstGeom prst="rect">
            <a:avLst/>
          </a:prstGeom>
        </p:spPr>
        <p:txBody>
          <a:bodyPr anchor="t" rtlCol="false" tIns="0" lIns="0" bIns="0" rIns="0">
            <a:spAutoFit/>
          </a:bodyPr>
          <a:lstStyle/>
          <a:p>
            <a:pPr algn="just">
              <a:lnSpc>
                <a:spcPts val="4180"/>
              </a:lnSpc>
            </a:pPr>
            <a:r>
              <a:rPr lang="en-US" sz="2986" i="true">
                <a:solidFill>
                  <a:srgbClr val="343434"/>
                </a:solidFill>
                <a:latin typeface="DM Sans Italics"/>
                <a:ea typeface="DM Sans Italics"/>
                <a:cs typeface="DM Sans Italics"/>
                <a:sym typeface="DM Sans Italics"/>
              </a:rPr>
              <a:t>The difference between the U-Net Model 1 and the U-Net Model 2 lies in the application of:</a:t>
            </a:r>
          </a:p>
          <a:p>
            <a:pPr algn="just">
              <a:lnSpc>
                <a:spcPts val="4180"/>
              </a:lnSpc>
            </a:pPr>
          </a:p>
          <a:p>
            <a:pPr algn="just" marL="644696" indent="-322348" lvl="1">
              <a:lnSpc>
                <a:spcPts val="4180"/>
              </a:lnSpc>
              <a:buFont typeface="Arial"/>
              <a:buChar char="•"/>
            </a:pPr>
            <a:r>
              <a:rPr lang="en-US" sz="2986" i="true">
                <a:solidFill>
                  <a:srgbClr val="343434"/>
                </a:solidFill>
                <a:latin typeface="DM Sans Italics"/>
                <a:ea typeface="DM Sans Italics"/>
                <a:cs typeface="DM Sans Italics"/>
                <a:sym typeface="DM Sans Italics"/>
              </a:rPr>
              <a:t>Batch Normalization:</a:t>
            </a:r>
            <a:r>
              <a:rPr lang="en-US" sz="2986" i="true">
                <a:solidFill>
                  <a:srgbClr val="343434"/>
                </a:solidFill>
                <a:latin typeface="DM Sans Italics"/>
                <a:ea typeface="DM Sans Italics"/>
                <a:cs typeface="DM Sans Italics"/>
                <a:sym typeface="DM Sans Italics"/>
              </a:rPr>
              <a:t> Added to improve training stability and performance.</a:t>
            </a:r>
          </a:p>
          <a:p>
            <a:pPr algn="just">
              <a:lnSpc>
                <a:spcPts val="4180"/>
              </a:lnSpc>
            </a:pPr>
          </a:p>
          <a:p>
            <a:pPr algn="just" marL="644696" indent="-322348" lvl="1">
              <a:lnSpc>
                <a:spcPts val="4180"/>
              </a:lnSpc>
              <a:buFont typeface="Arial"/>
              <a:buChar char="•"/>
            </a:pPr>
            <a:r>
              <a:rPr lang="en-US" sz="2986" i="true">
                <a:solidFill>
                  <a:srgbClr val="343434"/>
                </a:solidFill>
                <a:latin typeface="DM Sans Italics"/>
                <a:ea typeface="DM Sans Italics"/>
                <a:cs typeface="DM Sans Italics"/>
                <a:sym typeface="DM Sans Italics"/>
              </a:rPr>
              <a:t>ReLU Activation Function: Added to replace all negative values in the output with zero.</a:t>
            </a:r>
          </a:p>
          <a:p>
            <a:pPr algn="just">
              <a:lnSpc>
                <a:spcPts val="4180"/>
              </a:lnSpc>
            </a:pPr>
          </a:p>
        </p:txBody>
      </p:sp>
      <p:sp>
        <p:nvSpPr>
          <p:cNvPr name="TextBox 5" id="5"/>
          <p:cNvSpPr txBox="true"/>
          <p:nvPr/>
        </p:nvSpPr>
        <p:spPr>
          <a:xfrm rot="0">
            <a:off x="5541146" y="2042753"/>
            <a:ext cx="7205709" cy="579764"/>
          </a:xfrm>
          <a:prstGeom prst="rect">
            <a:avLst/>
          </a:prstGeom>
        </p:spPr>
        <p:txBody>
          <a:bodyPr anchor="t" rtlCol="false" tIns="0" lIns="0" bIns="0" rIns="0">
            <a:spAutoFit/>
          </a:bodyPr>
          <a:lstStyle/>
          <a:p>
            <a:pPr algn="ctr">
              <a:lnSpc>
                <a:spcPts val="4763"/>
              </a:lnSpc>
            </a:pPr>
            <a:r>
              <a:rPr lang="en-US" b="true" sz="3402">
                <a:solidFill>
                  <a:srgbClr val="343434"/>
                </a:solidFill>
                <a:latin typeface="DM Sans Bold"/>
                <a:ea typeface="DM Sans Bold"/>
                <a:cs typeface="DM Sans Bold"/>
                <a:sym typeface="DM Sans Bold"/>
              </a:rPr>
              <a:t>DIFFERENCES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91789" y="3686158"/>
            <a:ext cx="7178738" cy="4072904"/>
          </a:xfrm>
          <a:custGeom>
            <a:avLst/>
            <a:gdLst/>
            <a:ahLst/>
            <a:cxnLst/>
            <a:rect r="r" b="b" t="t" l="l"/>
            <a:pathLst>
              <a:path h="4072904" w="7178738">
                <a:moveTo>
                  <a:pt x="0" y="0"/>
                </a:moveTo>
                <a:lnTo>
                  <a:pt x="7178738" y="0"/>
                </a:lnTo>
                <a:lnTo>
                  <a:pt x="7178738" y="4072904"/>
                </a:lnTo>
                <a:lnTo>
                  <a:pt x="0" y="4072904"/>
                </a:lnTo>
                <a:lnTo>
                  <a:pt x="0" y="0"/>
                </a:lnTo>
                <a:close/>
              </a:path>
            </a:pathLst>
          </a:custGeom>
          <a:blipFill>
            <a:blip r:embed="rId4"/>
            <a:stretch>
              <a:fillRect l="-53497" t="-88394" r="-57612" b="-11605"/>
            </a:stretch>
          </a:blipFill>
        </p:spPr>
      </p:sp>
      <p:sp>
        <p:nvSpPr>
          <p:cNvPr name="Freeform 4" id="4"/>
          <p:cNvSpPr/>
          <p:nvPr/>
        </p:nvSpPr>
        <p:spPr>
          <a:xfrm flipH="false" flipV="false" rot="0">
            <a:off x="1187607" y="3686158"/>
            <a:ext cx="7004157" cy="4072904"/>
          </a:xfrm>
          <a:custGeom>
            <a:avLst/>
            <a:gdLst/>
            <a:ahLst/>
            <a:cxnLst/>
            <a:rect r="r" b="b" t="t" l="l"/>
            <a:pathLst>
              <a:path h="4072904" w="7004157">
                <a:moveTo>
                  <a:pt x="0" y="0"/>
                </a:moveTo>
                <a:lnTo>
                  <a:pt x="7004157" y="0"/>
                </a:lnTo>
                <a:lnTo>
                  <a:pt x="7004157" y="4072904"/>
                </a:lnTo>
                <a:lnTo>
                  <a:pt x="0" y="4072904"/>
                </a:lnTo>
                <a:lnTo>
                  <a:pt x="0" y="0"/>
                </a:lnTo>
                <a:close/>
              </a:path>
            </a:pathLst>
          </a:custGeom>
          <a:blipFill>
            <a:blip r:embed="rId5"/>
            <a:stretch>
              <a:fillRect l="-53088" t="-76713" r="-56452" b="-16972"/>
            </a:stretch>
          </a:blipFill>
        </p:spPr>
      </p:sp>
      <p:sp>
        <p:nvSpPr>
          <p:cNvPr name="TextBox 5" id="5"/>
          <p:cNvSpPr txBox="true"/>
          <p:nvPr/>
        </p:nvSpPr>
        <p:spPr>
          <a:xfrm rot="0">
            <a:off x="1028700" y="66580"/>
            <a:ext cx="5699082" cy="2285513"/>
          </a:xfrm>
          <a:prstGeom prst="rect">
            <a:avLst/>
          </a:prstGeom>
        </p:spPr>
        <p:txBody>
          <a:bodyPr anchor="t" rtlCol="false" tIns="0" lIns="0" bIns="0" rIns="0">
            <a:spAutoFit/>
          </a:bodyPr>
          <a:lstStyle/>
          <a:p>
            <a:pPr algn="l">
              <a:lnSpc>
                <a:spcPts val="8478"/>
              </a:lnSpc>
            </a:pPr>
            <a:r>
              <a:rPr lang="en-US" sz="6056" b="true">
                <a:solidFill>
                  <a:srgbClr val="343434"/>
                </a:solidFill>
                <a:latin typeface="Cooper Hewitt Bold"/>
                <a:ea typeface="Cooper Hewitt Bold"/>
                <a:cs typeface="Cooper Hewitt Bold"/>
                <a:sym typeface="Cooper Hewitt Bold"/>
              </a:rPr>
              <a:t>EVALUATION</a:t>
            </a:r>
          </a:p>
          <a:p>
            <a:pPr algn="l">
              <a:lnSpc>
                <a:spcPts val="8478"/>
              </a:lnSpc>
            </a:pPr>
          </a:p>
        </p:txBody>
      </p:sp>
      <p:sp>
        <p:nvSpPr>
          <p:cNvPr name="TextBox 6" id="6"/>
          <p:cNvSpPr txBox="true"/>
          <p:nvPr/>
        </p:nvSpPr>
        <p:spPr>
          <a:xfrm rot="0">
            <a:off x="1345996" y="2030543"/>
            <a:ext cx="6687379" cy="1655615"/>
          </a:xfrm>
          <a:prstGeom prst="rect">
            <a:avLst/>
          </a:prstGeom>
        </p:spPr>
        <p:txBody>
          <a:bodyPr anchor="t" rtlCol="false" tIns="0" lIns="0" bIns="0" rIns="0">
            <a:spAutoFit/>
          </a:bodyPr>
          <a:lstStyle/>
          <a:p>
            <a:pPr algn="ctr">
              <a:lnSpc>
                <a:spcPts val="4420"/>
              </a:lnSpc>
            </a:pPr>
            <a:r>
              <a:rPr lang="en-US" b="true" sz="3157">
                <a:solidFill>
                  <a:srgbClr val="343434"/>
                </a:solidFill>
                <a:latin typeface="DM Sans Bold"/>
                <a:ea typeface="DM Sans Bold"/>
                <a:cs typeface="DM Sans Bold"/>
                <a:sym typeface="DM Sans Bold"/>
              </a:rPr>
              <a:t> TRAINING &amp; VALIDATION ACCURACY</a:t>
            </a:r>
          </a:p>
          <a:p>
            <a:pPr algn="ctr">
              <a:lnSpc>
                <a:spcPts val="4420"/>
              </a:lnSpc>
            </a:pPr>
          </a:p>
        </p:txBody>
      </p:sp>
      <p:sp>
        <p:nvSpPr>
          <p:cNvPr name="TextBox 7" id="7"/>
          <p:cNvSpPr txBox="true"/>
          <p:nvPr/>
        </p:nvSpPr>
        <p:spPr>
          <a:xfrm rot="0">
            <a:off x="10491789" y="2040068"/>
            <a:ext cx="6845034" cy="2253045"/>
          </a:xfrm>
          <a:prstGeom prst="rect">
            <a:avLst/>
          </a:prstGeom>
        </p:spPr>
        <p:txBody>
          <a:bodyPr anchor="t" rtlCol="false" tIns="0" lIns="0" bIns="0" rIns="0">
            <a:spAutoFit/>
          </a:bodyPr>
          <a:lstStyle/>
          <a:p>
            <a:pPr algn="ctr">
              <a:lnSpc>
                <a:spcPts val="4524"/>
              </a:lnSpc>
            </a:pPr>
            <a:r>
              <a:rPr lang="en-US" b="true" sz="3231">
                <a:solidFill>
                  <a:srgbClr val="343434"/>
                </a:solidFill>
                <a:latin typeface="DM Sans Bold"/>
                <a:ea typeface="DM Sans Bold"/>
                <a:cs typeface="DM Sans Bold"/>
                <a:sym typeface="DM Sans Bold"/>
              </a:rPr>
              <a:t>TRAINING &amp; VALIDATION</a:t>
            </a:r>
          </a:p>
          <a:p>
            <a:pPr algn="ctr">
              <a:lnSpc>
                <a:spcPts val="4524"/>
              </a:lnSpc>
            </a:pPr>
            <a:r>
              <a:rPr lang="en-US" b="true" sz="3231">
                <a:solidFill>
                  <a:srgbClr val="343434"/>
                </a:solidFill>
                <a:latin typeface="DM Sans Bold"/>
                <a:ea typeface="DM Sans Bold"/>
                <a:cs typeface="DM Sans Bold"/>
                <a:sym typeface="DM Sans Bold"/>
              </a:rPr>
              <a:t> LOSS</a:t>
            </a:r>
          </a:p>
          <a:p>
            <a:pPr algn="ctr">
              <a:lnSpc>
                <a:spcPts val="4524"/>
              </a:lnSpc>
            </a:pPr>
          </a:p>
          <a:p>
            <a:pPr algn="ctr">
              <a:lnSpc>
                <a:spcPts val="4524"/>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53702" y="1958009"/>
            <a:ext cx="7573688" cy="6084574"/>
          </a:xfrm>
          <a:custGeom>
            <a:avLst/>
            <a:gdLst/>
            <a:ahLst/>
            <a:cxnLst/>
            <a:rect r="r" b="b" t="t" l="l"/>
            <a:pathLst>
              <a:path h="6084574" w="7573688">
                <a:moveTo>
                  <a:pt x="0" y="0"/>
                </a:moveTo>
                <a:lnTo>
                  <a:pt x="7573687" y="0"/>
                </a:lnTo>
                <a:lnTo>
                  <a:pt x="7573687" y="6084574"/>
                </a:lnTo>
                <a:lnTo>
                  <a:pt x="0" y="6084574"/>
                </a:lnTo>
                <a:lnTo>
                  <a:pt x="0" y="0"/>
                </a:lnTo>
                <a:close/>
              </a:path>
            </a:pathLst>
          </a:custGeom>
          <a:blipFill>
            <a:blip r:embed="rId4"/>
            <a:stretch>
              <a:fillRect l="-46474" t="-29787" r="-47514" b="0"/>
            </a:stretch>
          </a:blipFill>
        </p:spPr>
      </p:sp>
      <p:sp>
        <p:nvSpPr>
          <p:cNvPr name="TextBox 4" id="4"/>
          <p:cNvSpPr txBox="true"/>
          <p:nvPr/>
        </p:nvSpPr>
        <p:spPr>
          <a:xfrm rot="0">
            <a:off x="5401587" y="110989"/>
            <a:ext cx="748482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EVALUATION</a:t>
            </a:r>
          </a:p>
        </p:txBody>
      </p:sp>
      <p:sp>
        <p:nvSpPr>
          <p:cNvPr name="TextBox 5" id="5"/>
          <p:cNvSpPr txBox="true"/>
          <p:nvPr/>
        </p:nvSpPr>
        <p:spPr>
          <a:xfrm rot="0">
            <a:off x="762338" y="3030637"/>
            <a:ext cx="6013161" cy="1659408"/>
          </a:xfrm>
          <a:prstGeom prst="rect">
            <a:avLst/>
          </a:prstGeom>
        </p:spPr>
        <p:txBody>
          <a:bodyPr anchor="t" rtlCol="false" tIns="0" lIns="0" bIns="0" rIns="0">
            <a:spAutoFit/>
          </a:bodyPr>
          <a:lstStyle/>
          <a:p>
            <a:pPr algn="l">
              <a:lnSpc>
                <a:spcPts val="4430"/>
              </a:lnSpc>
              <a:spcBef>
                <a:spcPct val="0"/>
              </a:spcBef>
            </a:pPr>
            <a:r>
              <a:rPr lang="en-US" sz="3434" spc="-188">
                <a:solidFill>
                  <a:srgbClr val="343434"/>
                </a:solidFill>
                <a:latin typeface="DM Sans"/>
                <a:ea typeface="DM Sans"/>
                <a:cs typeface="DM Sans"/>
                <a:sym typeface="DM Sans"/>
              </a:rPr>
              <a:t>TRAINING </a:t>
            </a:r>
            <a:r>
              <a:rPr lang="en-US" sz="3434" spc="-188">
                <a:solidFill>
                  <a:srgbClr val="343434"/>
                </a:solidFill>
                <a:latin typeface="DM Sans"/>
                <a:ea typeface="DM Sans"/>
                <a:cs typeface="DM Sans"/>
                <a:sym typeface="DM Sans"/>
              </a:rPr>
              <a:t>ACCURACY: 98.03%</a:t>
            </a:r>
          </a:p>
          <a:p>
            <a:pPr algn="l">
              <a:lnSpc>
                <a:spcPts val="4430"/>
              </a:lnSpc>
              <a:spcBef>
                <a:spcPct val="0"/>
              </a:spcBef>
            </a:pPr>
            <a:r>
              <a:rPr lang="en-US" sz="3434" spc="-188">
                <a:solidFill>
                  <a:srgbClr val="343434"/>
                </a:solidFill>
                <a:latin typeface="DM Sans"/>
                <a:ea typeface="DM Sans"/>
                <a:cs typeface="DM Sans"/>
                <a:sym typeface="DM Sans"/>
              </a:rPr>
              <a:t>TRAINING  LOSS: 0.1985</a:t>
            </a:r>
          </a:p>
          <a:p>
            <a:pPr algn="l">
              <a:lnSpc>
                <a:spcPts val="4430"/>
              </a:lnSpc>
              <a:spcBef>
                <a:spcPct val="0"/>
              </a:spcBef>
            </a:pPr>
          </a:p>
        </p:txBody>
      </p:sp>
      <p:sp>
        <p:nvSpPr>
          <p:cNvPr name="TextBox 6" id="6"/>
          <p:cNvSpPr txBox="true"/>
          <p:nvPr/>
        </p:nvSpPr>
        <p:spPr>
          <a:xfrm rot="0">
            <a:off x="762338" y="5114925"/>
            <a:ext cx="6880245" cy="1618862"/>
          </a:xfrm>
          <a:prstGeom prst="rect">
            <a:avLst/>
          </a:prstGeom>
        </p:spPr>
        <p:txBody>
          <a:bodyPr anchor="t" rtlCol="false" tIns="0" lIns="0" bIns="0" rIns="0">
            <a:spAutoFit/>
          </a:bodyPr>
          <a:lstStyle/>
          <a:p>
            <a:pPr algn="l">
              <a:lnSpc>
                <a:spcPts val="4343"/>
              </a:lnSpc>
              <a:spcBef>
                <a:spcPct val="0"/>
              </a:spcBef>
            </a:pPr>
            <a:r>
              <a:rPr lang="en-US" sz="3367" spc="-185">
                <a:solidFill>
                  <a:srgbClr val="343434"/>
                </a:solidFill>
                <a:latin typeface="DM Sans"/>
                <a:ea typeface="DM Sans"/>
                <a:cs typeface="DM Sans"/>
                <a:sym typeface="DM Sans"/>
              </a:rPr>
              <a:t>VALIDATION ACCURACY: 97.98%</a:t>
            </a:r>
          </a:p>
          <a:p>
            <a:pPr algn="l">
              <a:lnSpc>
                <a:spcPts val="4343"/>
              </a:lnSpc>
            </a:pPr>
            <a:r>
              <a:rPr lang="en-US" sz="3367" spc="-185">
                <a:solidFill>
                  <a:srgbClr val="343434"/>
                </a:solidFill>
                <a:latin typeface="DM Sans"/>
                <a:ea typeface="DM Sans"/>
                <a:cs typeface="DM Sans"/>
                <a:sym typeface="DM Sans"/>
              </a:rPr>
              <a:t>VALIDATION LOSS: 0.1838</a:t>
            </a:r>
          </a:p>
          <a:p>
            <a:pPr algn="l">
              <a:lnSpc>
                <a:spcPts val="4343"/>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7055"/>
            <a:ext cx="564617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UNET MODEL 3</a:t>
            </a:r>
          </a:p>
        </p:txBody>
      </p:sp>
      <p:sp>
        <p:nvSpPr>
          <p:cNvPr name="TextBox 4" id="4"/>
          <p:cNvSpPr txBox="true"/>
          <p:nvPr/>
        </p:nvSpPr>
        <p:spPr>
          <a:xfrm rot="0">
            <a:off x="450372" y="3552648"/>
            <a:ext cx="17387255" cy="3648428"/>
          </a:xfrm>
          <a:prstGeom prst="rect">
            <a:avLst/>
          </a:prstGeom>
        </p:spPr>
        <p:txBody>
          <a:bodyPr anchor="t" rtlCol="false" tIns="0" lIns="0" bIns="0" rIns="0">
            <a:spAutoFit/>
          </a:bodyPr>
          <a:lstStyle/>
          <a:p>
            <a:pPr algn="just">
              <a:lnSpc>
                <a:spcPts val="4180"/>
              </a:lnSpc>
            </a:pPr>
            <a:r>
              <a:rPr lang="en-US" sz="2986" i="true">
                <a:solidFill>
                  <a:srgbClr val="343434"/>
                </a:solidFill>
                <a:latin typeface="DM Sans Italics"/>
                <a:ea typeface="DM Sans Italics"/>
                <a:cs typeface="DM Sans Italics"/>
                <a:sym typeface="DM Sans Italics"/>
              </a:rPr>
              <a:t>The difference between the U-Net Model 3 and the U-Net Model 2 lies in the application of:</a:t>
            </a:r>
          </a:p>
          <a:p>
            <a:pPr algn="just">
              <a:lnSpc>
                <a:spcPts val="4180"/>
              </a:lnSpc>
            </a:pPr>
          </a:p>
          <a:p>
            <a:pPr algn="just" marL="644696" indent="-322348" lvl="1">
              <a:lnSpc>
                <a:spcPts val="4180"/>
              </a:lnSpc>
              <a:buFont typeface="Arial"/>
              <a:buChar char="•"/>
            </a:pPr>
            <a:r>
              <a:rPr lang="en-US" sz="2986" i="true">
                <a:solidFill>
                  <a:srgbClr val="343434"/>
                </a:solidFill>
                <a:latin typeface="DM Sans Italics"/>
                <a:ea typeface="DM Sans Italics"/>
                <a:cs typeface="DM Sans Italics"/>
                <a:sym typeface="DM Sans Italics"/>
              </a:rPr>
              <a:t>Leaky ReLU: Allows a small, non-zero gradient when the input is negative, helping to mitigate the "dying ReLU" problem.</a:t>
            </a:r>
          </a:p>
          <a:p>
            <a:pPr algn="just">
              <a:lnSpc>
                <a:spcPts val="4180"/>
              </a:lnSpc>
            </a:pPr>
          </a:p>
          <a:p>
            <a:pPr algn="just">
              <a:lnSpc>
                <a:spcPts val="4180"/>
              </a:lnSpc>
            </a:pPr>
          </a:p>
          <a:p>
            <a:pPr algn="just">
              <a:lnSpc>
                <a:spcPts val="4180"/>
              </a:lnSpc>
            </a:pPr>
          </a:p>
        </p:txBody>
      </p:sp>
      <p:sp>
        <p:nvSpPr>
          <p:cNvPr name="TextBox 5" id="5"/>
          <p:cNvSpPr txBox="true"/>
          <p:nvPr/>
        </p:nvSpPr>
        <p:spPr>
          <a:xfrm rot="0">
            <a:off x="5541146" y="2042753"/>
            <a:ext cx="7205709" cy="579764"/>
          </a:xfrm>
          <a:prstGeom prst="rect">
            <a:avLst/>
          </a:prstGeom>
        </p:spPr>
        <p:txBody>
          <a:bodyPr anchor="t" rtlCol="false" tIns="0" lIns="0" bIns="0" rIns="0">
            <a:spAutoFit/>
          </a:bodyPr>
          <a:lstStyle/>
          <a:p>
            <a:pPr algn="ctr">
              <a:lnSpc>
                <a:spcPts val="4763"/>
              </a:lnSpc>
            </a:pPr>
            <a:r>
              <a:rPr lang="en-US" b="true" sz="3402">
                <a:solidFill>
                  <a:srgbClr val="343434"/>
                </a:solidFill>
                <a:latin typeface="DM Sans Bold"/>
                <a:ea typeface="DM Sans Bold"/>
                <a:cs typeface="DM Sans Bold"/>
                <a:sym typeface="DM Sans Bold"/>
              </a:rPr>
              <a:t>DIFFERENCES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0798" y="3686158"/>
            <a:ext cx="7707016" cy="4366240"/>
          </a:xfrm>
          <a:custGeom>
            <a:avLst/>
            <a:gdLst/>
            <a:ahLst/>
            <a:cxnLst/>
            <a:rect r="r" b="b" t="t" l="l"/>
            <a:pathLst>
              <a:path h="4366240" w="7707016">
                <a:moveTo>
                  <a:pt x="0" y="0"/>
                </a:moveTo>
                <a:lnTo>
                  <a:pt x="7707016" y="0"/>
                </a:lnTo>
                <a:lnTo>
                  <a:pt x="7707016" y="4366240"/>
                </a:lnTo>
                <a:lnTo>
                  <a:pt x="0" y="4366240"/>
                </a:lnTo>
                <a:lnTo>
                  <a:pt x="0" y="0"/>
                </a:lnTo>
                <a:close/>
              </a:path>
            </a:pathLst>
          </a:custGeom>
          <a:blipFill>
            <a:blip r:embed="rId4"/>
            <a:stretch>
              <a:fillRect l="-47198" t="-103703" r="-71623" b="-3906"/>
            </a:stretch>
          </a:blipFill>
        </p:spPr>
      </p:sp>
      <p:sp>
        <p:nvSpPr>
          <p:cNvPr name="Freeform 4" id="4"/>
          <p:cNvSpPr/>
          <p:nvPr/>
        </p:nvSpPr>
        <p:spPr>
          <a:xfrm flipH="false" flipV="false" rot="0">
            <a:off x="1130978" y="3686158"/>
            <a:ext cx="7646639" cy="4366240"/>
          </a:xfrm>
          <a:custGeom>
            <a:avLst/>
            <a:gdLst/>
            <a:ahLst/>
            <a:cxnLst/>
            <a:rect r="r" b="b" t="t" l="l"/>
            <a:pathLst>
              <a:path h="4366240" w="7646639">
                <a:moveTo>
                  <a:pt x="0" y="0"/>
                </a:moveTo>
                <a:lnTo>
                  <a:pt x="7646639" y="0"/>
                </a:lnTo>
                <a:lnTo>
                  <a:pt x="7646639" y="4366240"/>
                </a:lnTo>
                <a:lnTo>
                  <a:pt x="0" y="4366240"/>
                </a:lnTo>
                <a:lnTo>
                  <a:pt x="0" y="0"/>
                </a:lnTo>
                <a:close/>
              </a:path>
            </a:pathLst>
          </a:custGeom>
          <a:blipFill>
            <a:blip r:embed="rId5"/>
            <a:stretch>
              <a:fillRect l="-49270" t="-79836" r="-72955" b="-29351"/>
            </a:stretch>
          </a:blipFill>
        </p:spPr>
      </p:sp>
      <p:sp>
        <p:nvSpPr>
          <p:cNvPr name="TextBox 5" id="5"/>
          <p:cNvSpPr txBox="true"/>
          <p:nvPr/>
        </p:nvSpPr>
        <p:spPr>
          <a:xfrm rot="0">
            <a:off x="1028700" y="66580"/>
            <a:ext cx="5699082" cy="2285513"/>
          </a:xfrm>
          <a:prstGeom prst="rect">
            <a:avLst/>
          </a:prstGeom>
        </p:spPr>
        <p:txBody>
          <a:bodyPr anchor="t" rtlCol="false" tIns="0" lIns="0" bIns="0" rIns="0">
            <a:spAutoFit/>
          </a:bodyPr>
          <a:lstStyle/>
          <a:p>
            <a:pPr algn="l">
              <a:lnSpc>
                <a:spcPts val="8478"/>
              </a:lnSpc>
            </a:pPr>
            <a:r>
              <a:rPr lang="en-US" sz="6056" b="true">
                <a:solidFill>
                  <a:srgbClr val="343434"/>
                </a:solidFill>
                <a:latin typeface="Cooper Hewitt Bold"/>
                <a:ea typeface="Cooper Hewitt Bold"/>
                <a:cs typeface="Cooper Hewitt Bold"/>
                <a:sym typeface="Cooper Hewitt Bold"/>
              </a:rPr>
              <a:t>EVALUATION</a:t>
            </a:r>
          </a:p>
          <a:p>
            <a:pPr algn="l">
              <a:lnSpc>
                <a:spcPts val="8478"/>
              </a:lnSpc>
            </a:pPr>
          </a:p>
        </p:txBody>
      </p:sp>
      <p:sp>
        <p:nvSpPr>
          <p:cNvPr name="TextBox 6" id="6"/>
          <p:cNvSpPr txBox="true"/>
          <p:nvPr/>
        </p:nvSpPr>
        <p:spPr>
          <a:xfrm rot="0">
            <a:off x="1345996" y="2030543"/>
            <a:ext cx="6687379" cy="1655615"/>
          </a:xfrm>
          <a:prstGeom prst="rect">
            <a:avLst/>
          </a:prstGeom>
        </p:spPr>
        <p:txBody>
          <a:bodyPr anchor="t" rtlCol="false" tIns="0" lIns="0" bIns="0" rIns="0">
            <a:spAutoFit/>
          </a:bodyPr>
          <a:lstStyle/>
          <a:p>
            <a:pPr algn="ctr">
              <a:lnSpc>
                <a:spcPts val="4420"/>
              </a:lnSpc>
            </a:pPr>
            <a:r>
              <a:rPr lang="en-US" b="true" sz="3157">
                <a:solidFill>
                  <a:srgbClr val="343434"/>
                </a:solidFill>
                <a:latin typeface="DM Sans Bold"/>
                <a:ea typeface="DM Sans Bold"/>
                <a:cs typeface="DM Sans Bold"/>
                <a:sym typeface="DM Sans Bold"/>
              </a:rPr>
              <a:t> TRAINING &amp; VALIDATION ACCURACY</a:t>
            </a:r>
          </a:p>
          <a:p>
            <a:pPr algn="ctr">
              <a:lnSpc>
                <a:spcPts val="4420"/>
              </a:lnSpc>
            </a:pPr>
          </a:p>
        </p:txBody>
      </p:sp>
      <p:sp>
        <p:nvSpPr>
          <p:cNvPr name="TextBox 7" id="7"/>
          <p:cNvSpPr txBox="true"/>
          <p:nvPr/>
        </p:nvSpPr>
        <p:spPr>
          <a:xfrm rot="0">
            <a:off x="10491789" y="2040068"/>
            <a:ext cx="6845034" cy="2253045"/>
          </a:xfrm>
          <a:prstGeom prst="rect">
            <a:avLst/>
          </a:prstGeom>
        </p:spPr>
        <p:txBody>
          <a:bodyPr anchor="t" rtlCol="false" tIns="0" lIns="0" bIns="0" rIns="0">
            <a:spAutoFit/>
          </a:bodyPr>
          <a:lstStyle/>
          <a:p>
            <a:pPr algn="ctr">
              <a:lnSpc>
                <a:spcPts val="4524"/>
              </a:lnSpc>
            </a:pPr>
            <a:r>
              <a:rPr lang="en-US" b="true" sz="3231">
                <a:solidFill>
                  <a:srgbClr val="343434"/>
                </a:solidFill>
                <a:latin typeface="DM Sans Bold"/>
                <a:ea typeface="DM Sans Bold"/>
                <a:cs typeface="DM Sans Bold"/>
                <a:sym typeface="DM Sans Bold"/>
              </a:rPr>
              <a:t>TRAINING &amp; VALIDATION</a:t>
            </a:r>
          </a:p>
          <a:p>
            <a:pPr algn="ctr">
              <a:lnSpc>
                <a:spcPts val="4524"/>
              </a:lnSpc>
            </a:pPr>
            <a:r>
              <a:rPr lang="en-US" b="true" sz="3231">
                <a:solidFill>
                  <a:srgbClr val="343434"/>
                </a:solidFill>
                <a:latin typeface="DM Sans Bold"/>
                <a:ea typeface="DM Sans Bold"/>
                <a:cs typeface="DM Sans Bold"/>
                <a:sym typeface="DM Sans Bold"/>
              </a:rPr>
              <a:t> LOSS</a:t>
            </a:r>
          </a:p>
          <a:p>
            <a:pPr algn="ctr">
              <a:lnSpc>
                <a:spcPts val="4524"/>
              </a:lnSpc>
            </a:pPr>
          </a:p>
          <a:p>
            <a:pPr algn="ctr">
              <a:lnSpc>
                <a:spcPts val="4524"/>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75510"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53525" y="2056785"/>
            <a:ext cx="8861371" cy="6163753"/>
          </a:xfrm>
          <a:custGeom>
            <a:avLst/>
            <a:gdLst/>
            <a:ahLst/>
            <a:cxnLst/>
            <a:rect r="r" b="b" t="t" l="l"/>
            <a:pathLst>
              <a:path h="6163753" w="8861371">
                <a:moveTo>
                  <a:pt x="0" y="0"/>
                </a:moveTo>
                <a:lnTo>
                  <a:pt x="8861371" y="0"/>
                </a:lnTo>
                <a:lnTo>
                  <a:pt x="8861371" y="6163753"/>
                </a:lnTo>
                <a:lnTo>
                  <a:pt x="0" y="6163753"/>
                </a:lnTo>
                <a:lnTo>
                  <a:pt x="0" y="0"/>
                </a:lnTo>
                <a:close/>
              </a:path>
            </a:pathLst>
          </a:custGeom>
          <a:blipFill>
            <a:blip r:embed="rId4"/>
            <a:stretch>
              <a:fillRect l="-38583" t="-52363" r="-66054" b="-5768"/>
            </a:stretch>
          </a:blipFill>
        </p:spPr>
      </p:sp>
      <p:sp>
        <p:nvSpPr>
          <p:cNvPr name="TextBox 4" id="4"/>
          <p:cNvSpPr txBox="true"/>
          <p:nvPr/>
        </p:nvSpPr>
        <p:spPr>
          <a:xfrm rot="0">
            <a:off x="5401587" y="110989"/>
            <a:ext cx="7484827"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         EVALUATION</a:t>
            </a:r>
          </a:p>
        </p:txBody>
      </p:sp>
      <p:sp>
        <p:nvSpPr>
          <p:cNvPr name="TextBox 5" id="5"/>
          <p:cNvSpPr txBox="true"/>
          <p:nvPr/>
        </p:nvSpPr>
        <p:spPr>
          <a:xfrm rot="0">
            <a:off x="1028700" y="2928359"/>
            <a:ext cx="6013161" cy="1659408"/>
          </a:xfrm>
          <a:prstGeom prst="rect">
            <a:avLst/>
          </a:prstGeom>
        </p:spPr>
        <p:txBody>
          <a:bodyPr anchor="t" rtlCol="false" tIns="0" lIns="0" bIns="0" rIns="0">
            <a:spAutoFit/>
          </a:bodyPr>
          <a:lstStyle/>
          <a:p>
            <a:pPr algn="l">
              <a:lnSpc>
                <a:spcPts val="4430"/>
              </a:lnSpc>
              <a:spcBef>
                <a:spcPct val="0"/>
              </a:spcBef>
            </a:pPr>
            <a:r>
              <a:rPr lang="en-US" sz="3434" spc="-188">
                <a:solidFill>
                  <a:srgbClr val="343434"/>
                </a:solidFill>
                <a:latin typeface="DM Sans"/>
                <a:ea typeface="DM Sans"/>
                <a:cs typeface="DM Sans"/>
                <a:sym typeface="DM Sans"/>
              </a:rPr>
              <a:t>TRAINING </a:t>
            </a:r>
            <a:r>
              <a:rPr lang="en-US" sz="3434" spc="-188">
                <a:solidFill>
                  <a:srgbClr val="343434"/>
                </a:solidFill>
                <a:latin typeface="DM Sans"/>
                <a:ea typeface="DM Sans"/>
                <a:cs typeface="DM Sans"/>
                <a:sym typeface="DM Sans"/>
              </a:rPr>
              <a:t>ACCURACY: 97.60%</a:t>
            </a:r>
          </a:p>
          <a:p>
            <a:pPr algn="l">
              <a:lnSpc>
                <a:spcPts val="4430"/>
              </a:lnSpc>
              <a:spcBef>
                <a:spcPct val="0"/>
              </a:spcBef>
            </a:pPr>
            <a:r>
              <a:rPr lang="en-US" sz="3434" spc="-188">
                <a:solidFill>
                  <a:srgbClr val="343434"/>
                </a:solidFill>
                <a:latin typeface="DM Sans"/>
                <a:ea typeface="DM Sans"/>
                <a:cs typeface="DM Sans"/>
                <a:sym typeface="DM Sans"/>
              </a:rPr>
              <a:t>TRAINING LOSS: 0.1878</a:t>
            </a:r>
          </a:p>
          <a:p>
            <a:pPr algn="l">
              <a:lnSpc>
                <a:spcPts val="4430"/>
              </a:lnSpc>
              <a:spcBef>
                <a:spcPct val="0"/>
              </a:spcBef>
            </a:pPr>
          </a:p>
        </p:txBody>
      </p:sp>
      <p:sp>
        <p:nvSpPr>
          <p:cNvPr name="TextBox 6" id="6"/>
          <p:cNvSpPr txBox="true"/>
          <p:nvPr/>
        </p:nvSpPr>
        <p:spPr>
          <a:xfrm rot="0">
            <a:off x="1028700" y="5114925"/>
            <a:ext cx="6880245" cy="1618862"/>
          </a:xfrm>
          <a:prstGeom prst="rect">
            <a:avLst/>
          </a:prstGeom>
        </p:spPr>
        <p:txBody>
          <a:bodyPr anchor="t" rtlCol="false" tIns="0" lIns="0" bIns="0" rIns="0">
            <a:spAutoFit/>
          </a:bodyPr>
          <a:lstStyle/>
          <a:p>
            <a:pPr algn="l">
              <a:lnSpc>
                <a:spcPts val="4343"/>
              </a:lnSpc>
              <a:spcBef>
                <a:spcPct val="0"/>
              </a:spcBef>
            </a:pPr>
            <a:r>
              <a:rPr lang="en-US" sz="3367" spc="-185">
                <a:solidFill>
                  <a:srgbClr val="343434"/>
                </a:solidFill>
                <a:latin typeface="DM Sans"/>
                <a:ea typeface="DM Sans"/>
                <a:cs typeface="DM Sans"/>
                <a:sym typeface="DM Sans"/>
              </a:rPr>
              <a:t>VALIDATION ACCURACY: 97.61%</a:t>
            </a:r>
          </a:p>
          <a:p>
            <a:pPr algn="l">
              <a:lnSpc>
                <a:spcPts val="4343"/>
              </a:lnSpc>
            </a:pPr>
            <a:r>
              <a:rPr lang="en-US" sz="3367" spc="-185">
                <a:solidFill>
                  <a:srgbClr val="343434"/>
                </a:solidFill>
                <a:latin typeface="DM Sans"/>
                <a:ea typeface="DM Sans"/>
                <a:cs typeface="DM Sans"/>
                <a:sym typeface="DM Sans"/>
              </a:rPr>
              <a:t>VALIDATION LOSS: 0.1860</a:t>
            </a:r>
          </a:p>
          <a:p>
            <a:pPr algn="l">
              <a:lnSpc>
                <a:spcPts val="4343"/>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3983" y="3152569"/>
            <a:ext cx="16420035" cy="3874815"/>
          </a:xfrm>
          <a:prstGeom prst="rect">
            <a:avLst/>
          </a:prstGeom>
        </p:spPr>
        <p:txBody>
          <a:bodyPr anchor="t" rtlCol="false" tIns="0" lIns="0" bIns="0" rIns="0">
            <a:spAutoFit/>
          </a:bodyPr>
          <a:lstStyle/>
          <a:p>
            <a:pPr algn="ctr">
              <a:lnSpc>
                <a:spcPts val="27108"/>
              </a:lnSpc>
            </a:pPr>
            <a:r>
              <a:rPr lang="en-US" b="true" sz="19362">
                <a:solidFill>
                  <a:srgbClr val="343434"/>
                </a:solidFill>
                <a:latin typeface="Cooper Hewitt Bold"/>
                <a:ea typeface="Cooper Hewitt Bold"/>
                <a:cs typeface="Cooper Hewitt Bold"/>
                <a:sym typeface="Cooper Hewitt Bold"/>
              </a:rPr>
              <a:t>THANK YOU</a:t>
            </a:r>
          </a:p>
        </p:txBody>
      </p:sp>
      <p:sp>
        <p:nvSpPr>
          <p:cNvPr name="Freeform 4" id="4"/>
          <p:cNvSpPr/>
          <p:nvPr/>
        </p:nvSpPr>
        <p:spPr>
          <a:xfrm flipH="false" flipV="false" rot="-1354446">
            <a:off x="15843106" y="2606653"/>
            <a:ext cx="1497033" cy="2339114"/>
          </a:xfrm>
          <a:custGeom>
            <a:avLst/>
            <a:gdLst/>
            <a:ahLst/>
            <a:cxnLst/>
            <a:rect r="r" b="b" t="t" l="l"/>
            <a:pathLst>
              <a:path h="2339114" w="1497033">
                <a:moveTo>
                  <a:pt x="0" y="0"/>
                </a:moveTo>
                <a:lnTo>
                  <a:pt x="1497033" y="0"/>
                </a:lnTo>
                <a:lnTo>
                  <a:pt x="1497033" y="2339115"/>
                </a:lnTo>
                <a:lnTo>
                  <a:pt x="0" y="2339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885027">
            <a:off x="5092713" y="2195823"/>
            <a:ext cx="2206219" cy="1740908"/>
          </a:xfrm>
          <a:custGeom>
            <a:avLst/>
            <a:gdLst/>
            <a:ahLst/>
            <a:cxnLst/>
            <a:rect r="r" b="b" t="t" l="l"/>
            <a:pathLst>
              <a:path h="1740908" w="2206219">
                <a:moveTo>
                  <a:pt x="0" y="0"/>
                </a:moveTo>
                <a:lnTo>
                  <a:pt x="2206220" y="0"/>
                </a:lnTo>
                <a:lnTo>
                  <a:pt x="2206220" y="1740908"/>
                </a:lnTo>
                <a:lnTo>
                  <a:pt x="0" y="1740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91839" y="8205407"/>
            <a:ext cx="4202073" cy="2521244"/>
          </a:xfrm>
          <a:custGeom>
            <a:avLst/>
            <a:gdLst/>
            <a:ahLst/>
            <a:cxnLst/>
            <a:rect r="r" b="b" t="t" l="l"/>
            <a:pathLst>
              <a:path h="2521244" w="4202073">
                <a:moveTo>
                  <a:pt x="0" y="0"/>
                </a:moveTo>
                <a:lnTo>
                  <a:pt x="4202074" y="0"/>
                </a:lnTo>
                <a:lnTo>
                  <a:pt x="4202074" y="2521245"/>
                </a:lnTo>
                <a:lnTo>
                  <a:pt x="0" y="25212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839221">
            <a:off x="9785300" y="7617346"/>
            <a:ext cx="1170380" cy="2030628"/>
          </a:xfrm>
          <a:custGeom>
            <a:avLst/>
            <a:gdLst/>
            <a:ahLst/>
            <a:cxnLst/>
            <a:rect r="r" b="b" t="t" l="l"/>
            <a:pathLst>
              <a:path h="2030628" w="1170380">
                <a:moveTo>
                  <a:pt x="0" y="0"/>
                </a:moveTo>
                <a:lnTo>
                  <a:pt x="1170381" y="0"/>
                </a:lnTo>
                <a:lnTo>
                  <a:pt x="1170381" y="2030628"/>
                </a:lnTo>
                <a:lnTo>
                  <a:pt x="0" y="20306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8" id="8"/>
          <p:cNvSpPr txBox="true"/>
          <p:nvPr/>
        </p:nvSpPr>
        <p:spPr>
          <a:xfrm rot="0">
            <a:off x="12490866" y="6573037"/>
            <a:ext cx="3148333" cy="737246"/>
          </a:xfrm>
          <a:prstGeom prst="rect">
            <a:avLst/>
          </a:prstGeom>
        </p:spPr>
        <p:txBody>
          <a:bodyPr anchor="t" rtlCol="false" tIns="0" lIns="0" bIns="0" rIns="0">
            <a:spAutoFit/>
          </a:bodyPr>
          <a:lstStyle/>
          <a:p>
            <a:pPr algn="ctr">
              <a:lnSpc>
                <a:spcPts val="5197"/>
              </a:lnSpc>
            </a:pPr>
            <a:r>
              <a:rPr lang="en-US" b="true" sz="3712">
                <a:solidFill>
                  <a:srgbClr val="343434"/>
                </a:solidFill>
                <a:latin typeface="Cooper Hewitt Bold"/>
                <a:ea typeface="Cooper Hewitt Bold"/>
                <a:cs typeface="Cooper Hewitt Bold"/>
                <a:sym typeface="Cooper Hewitt Bold"/>
              </a:rPr>
              <a:t>COME AGAIN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71193"/>
            <a:ext cx="6130394" cy="7287107"/>
          </a:xfrm>
          <a:custGeom>
            <a:avLst/>
            <a:gdLst/>
            <a:ahLst/>
            <a:cxnLst/>
            <a:rect r="r" b="b" t="t" l="l"/>
            <a:pathLst>
              <a:path h="7287107" w="6130394">
                <a:moveTo>
                  <a:pt x="0" y="0"/>
                </a:moveTo>
                <a:lnTo>
                  <a:pt x="6130394" y="0"/>
                </a:lnTo>
                <a:lnTo>
                  <a:pt x="6130394" y="7287107"/>
                </a:lnTo>
                <a:lnTo>
                  <a:pt x="0" y="7287107"/>
                </a:lnTo>
                <a:lnTo>
                  <a:pt x="0" y="0"/>
                </a:lnTo>
                <a:close/>
              </a:path>
            </a:pathLst>
          </a:custGeom>
          <a:blipFill>
            <a:blip r:embed="rId2"/>
            <a:stretch>
              <a:fillRect l="0" t="0" r="0" b="-119938"/>
            </a:stretch>
          </a:blipFill>
        </p:spPr>
      </p:sp>
      <p:grpSp>
        <p:nvGrpSpPr>
          <p:cNvPr name="Group 3" id="3"/>
          <p:cNvGrpSpPr/>
          <p:nvPr/>
        </p:nvGrpSpPr>
        <p:grpSpPr>
          <a:xfrm rot="0">
            <a:off x="7008683" y="5143500"/>
            <a:ext cx="3726663" cy="792051"/>
            <a:chOff x="0" y="0"/>
            <a:chExt cx="4968884" cy="1056068"/>
          </a:xfrm>
        </p:grpSpPr>
        <p:sp>
          <p:nvSpPr>
            <p:cNvPr name="AutoShape 4" id="4"/>
            <p:cNvSpPr/>
            <p:nvPr/>
          </p:nvSpPr>
          <p:spPr>
            <a:xfrm>
              <a:off x="0" y="528034"/>
              <a:ext cx="2109392" cy="0"/>
            </a:xfrm>
            <a:prstGeom prst="line">
              <a:avLst/>
            </a:prstGeom>
            <a:ln cap="flat" w="50800">
              <a:solidFill>
                <a:srgbClr val="000000"/>
              </a:solidFill>
              <a:prstDash val="solid"/>
              <a:headEnd type="none" len="sm" w="sm"/>
              <a:tailEnd type="arrow" len="sm" w="med"/>
            </a:ln>
          </p:spPr>
        </p:sp>
        <p:grpSp>
          <p:nvGrpSpPr>
            <p:cNvPr name="Group 5" id="5"/>
            <p:cNvGrpSpPr/>
            <p:nvPr/>
          </p:nvGrpSpPr>
          <p:grpSpPr>
            <a:xfrm rot="0">
              <a:off x="2624929" y="0"/>
              <a:ext cx="2343955" cy="1056068"/>
              <a:chOff x="0" y="0"/>
              <a:chExt cx="463003" cy="208606"/>
            </a:xfrm>
          </p:grpSpPr>
          <p:sp>
            <p:nvSpPr>
              <p:cNvPr name="Freeform 6" id="6"/>
              <p:cNvSpPr/>
              <p:nvPr/>
            </p:nvSpPr>
            <p:spPr>
              <a:xfrm flipH="false" flipV="false" rot="0">
                <a:off x="0" y="0"/>
                <a:ext cx="463003" cy="208606"/>
              </a:xfrm>
              <a:custGeom>
                <a:avLst/>
                <a:gdLst/>
                <a:ahLst/>
                <a:cxnLst/>
                <a:rect r="r" b="b" t="t" l="l"/>
                <a:pathLst>
                  <a:path h="208606" w="463003">
                    <a:moveTo>
                      <a:pt x="104303" y="0"/>
                    </a:moveTo>
                    <a:lnTo>
                      <a:pt x="358700" y="0"/>
                    </a:lnTo>
                    <a:cubicBezTo>
                      <a:pt x="386363" y="0"/>
                      <a:pt x="412893" y="10989"/>
                      <a:pt x="432454" y="30550"/>
                    </a:cubicBezTo>
                    <a:cubicBezTo>
                      <a:pt x="452014" y="50110"/>
                      <a:pt x="463003" y="76640"/>
                      <a:pt x="463003" y="104303"/>
                    </a:cubicBezTo>
                    <a:lnTo>
                      <a:pt x="463003" y="104303"/>
                    </a:lnTo>
                    <a:cubicBezTo>
                      <a:pt x="463003" y="161908"/>
                      <a:pt x="416305" y="208606"/>
                      <a:pt x="358700" y="208606"/>
                    </a:cubicBezTo>
                    <a:lnTo>
                      <a:pt x="104303" y="208606"/>
                    </a:lnTo>
                    <a:cubicBezTo>
                      <a:pt x="46698" y="208606"/>
                      <a:pt x="0" y="161908"/>
                      <a:pt x="0" y="104303"/>
                    </a:cubicBezTo>
                    <a:lnTo>
                      <a:pt x="0" y="104303"/>
                    </a:lnTo>
                    <a:cubicBezTo>
                      <a:pt x="0" y="46698"/>
                      <a:pt x="46698" y="0"/>
                      <a:pt x="104303" y="0"/>
                    </a:cubicBezTo>
                    <a:close/>
                  </a:path>
                </a:pathLst>
              </a:custGeom>
              <a:solidFill>
                <a:srgbClr val="0000E6"/>
              </a:solidFill>
            </p:spPr>
          </p:sp>
          <p:sp>
            <p:nvSpPr>
              <p:cNvPr name="TextBox 7" id="7"/>
              <p:cNvSpPr txBox="true"/>
              <p:nvPr/>
            </p:nvSpPr>
            <p:spPr>
              <a:xfrm>
                <a:off x="0" y="-47625"/>
                <a:ext cx="463003" cy="256231"/>
              </a:xfrm>
              <a:prstGeom prst="rect">
                <a:avLst/>
              </a:prstGeom>
            </p:spPr>
            <p:txBody>
              <a:bodyPr anchor="ctr" rtlCol="false" tIns="50800" lIns="50800" bIns="50800" rIns="50800"/>
              <a:lstStyle/>
              <a:p>
                <a:pPr algn="ctr">
                  <a:lnSpc>
                    <a:spcPts val="2800"/>
                  </a:lnSpc>
                </a:pPr>
              </a:p>
            </p:txBody>
          </p:sp>
        </p:grpSp>
      </p:grpSp>
      <p:grpSp>
        <p:nvGrpSpPr>
          <p:cNvPr name="Group 8" id="8"/>
          <p:cNvGrpSpPr/>
          <p:nvPr/>
        </p:nvGrpSpPr>
        <p:grpSpPr>
          <a:xfrm rot="0">
            <a:off x="7008683" y="6194604"/>
            <a:ext cx="3726663" cy="792051"/>
            <a:chOff x="0" y="0"/>
            <a:chExt cx="4968884" cy="1056068"/>
          </a:xfrm>
        </p:grpSpPr>
        <p:sp>
          <p:nvSpPr>
            <p:cNvPr name="AutoShape 9" id="9"/>
            <p:cNvSpPr/>
            <p:nvPr/>
          </p:nvSpPr>
          <p:spPr>
            <a:xfrm>
              <a:off x="0" y="528034"/>
              <a:ext cx="2109392" cy="0"/>
            </a:xfrm>
            <a:prstGeom prst="line">
              <a:avLst/>
            </a:prstGeom>
            <a:ln cap="flat" w="50800">
              <a:solidFill>
                <a:srgbClr val="000000"/>
              </a:solidFill>
              <a:prstDash val="solid"/>
              <a:headEnd type="none" len="sm" w="sm"/>
              <a:tailEnd type="arrow" len="sm" w="med"/>
            </a:ln>
          </p:spPr>
        </p:sp>
        <p:grpSp>
          <p:nvGrpSpPr>
            <p:cNvPr name="Group 10" id="10"/>
            <p:cNvGrpSpPr/>
            <p:nvPr/>
          </p:nvGrpSpPr>
          <p:grpSpPr>
            <a:xfrm rot="0">
              <a:off x="2624929" y="0"/>
              <a:ext cx="2343955" cy="1056068"/>
              <a:chOff x="0" y="0"/>
              <a:chExt cx="463003" cy="208606"/>
            </a:xfrm>
          </p:grpSpPr>
          <p:sp>
            <p:nvSpPr>
              <p:cNvPr name="Freeform 11" id="11"/>
              <p:cNvSpPr/>
              <p:nvPr/>
            </p:nvSpPr>
            <p:spPr>
              <a:xfrm flipH="false" flipV="false" rot="0">
                <a:off x="0" y="0"/>
                <a:ext cx="463003" cy="208606"/>
              </a:xfrm>
              <a:custGeom>
                <a:avLst/>
                <a:gdLst/>
                <a:ahLst/>
                <a:cxnLst/>
                <a:rect r="r" b="b" t="t" l="l"/>
                <a:pathLst>
                  <a:path h="208606" w="463003">
                    <a:moveTo>
                      <a:pt x="104303" y="0"/>
                    </a:moveTo>
                    <a:lnTo>
                      <a:pt x="358700" y="0"/>
                    </a:lnTo>
                    <a:cubicBezTo>
                      <a:pt x="386363" y="0"/>
                      <a:pt x="412893" y="10989"/>
                      <a:pt x="432454" y="30550"/>
                    </a:cubicBezTo>
                    <a:cubicBezTo>
                      <a:pt x="452014" y="50110"/>
                      <a:pt x="463003" y="76640"/>
                      <a:pt x="463003" y="104303"/>
                    </a:cubicBezTo>
                    <a:lnTo>
                      <a:pt x="463003" y="104303"/>
                    </a:lnTo>
                    <a:cubicBezTo>
                      <a:pt x="463003" y="161908"/>
                      <a:pt x="416305" y="208606"/>
                      <a:pt x="358700" y="208606"/>
                    </a:cubicBezTo>
                    <a:lnTo>
                      <a:pt x="104303" y="208606"/>
                    </a:lnTo>
                    <a:cubicBezTo>
                      <a:pt x="46698" y="208606"/>
                      <a:pt x="0" y="161908"/>
                      <a:pt x="0" y="104303"/>
                    </a:cubicBezTo>
                    <a:lnTo>
                      <a:pt x="0" y="104303"/>
                    </a:lnTo>
                    <a:cubicBezTo>
                      <a:pt x="0" y="46698"/>
                      <a:pt x="46698" y="0"/>
                      <a:pt x="104303" y="0"/>
                    </a:cubicBezTo>
                    <a:close/>
                  </a:path>
                </a:pathLst>
              </a:custGeom>
              <a:solidFill>
                <a:srgbClr val="005064"/>
              </a:solidFill>
            </p:spPr>
          </p:sp>
          <p:sp>
            <p:nvSpPr>
              <p:cNvPr name="TextBox 12" id="12"/>
              <p:cNvSpPr txBox="true"/>
              <p:nvPr/>
            </p:nvSpPr>
            <p:spPr>
              <a:xfrm>
                <a:off x="0" y="-47625"/>
                <a:ext cx="463003" cy="256231"/>
              </a:xfrm>
              <a:prstGeom prst="rect">
                <a:avLst/>
              </a:prstGeom>
            </p:spPr>
            <p:txBody>
              <a:bodyPr anchor="ctr" rtlCol="false" tIns="50800" lIns="50800" bIns="50800" rIns="50800"/>
              <a:lstStyle/>
              <a:p>
                <a:pPr algn="ctr">
                  <a:lnSpc>
                    <a:spcPts val="2800"/>
                  </a:lnSpc>
                </a:pPr>
              </a:p>
            </p:txBody>
          </p:sp>
        </p:grpSp>
      </p:grpSp>
      <p:grpSp>
        <p:nvGrpSpPr>
          <p:cNvPr name="Group 13" id="13"/>
          <p:cNvGrpSpPr/>
          <p:nvPr/>
        </p:nvGrpSpPr>
        <p:grpSpPr>
          <a:xfrm rot="0">
            <a:off x="7008683" y="7243830"/>
            <a:ext cx="3726663" cy="792051"/>
            <a:chOff x="0" y="0"/>
            <a:chExt cx="4968884" cy="1056068"/>
          </a:xfrm>
        </p:grpSpPr>
        <p:sp>
          <p:nvSpPr>
            <p:cNvPr name="AutoShape 14" id="14"/>
            <p:cNvSpPr/>
            <p:nvPr/>
          </p:nvSpPr>
          <p:spPr>
            <a:xfrm>
              <a:off x="0" y="528034"/>
              <a:ext cx="2109392" cy="0"/>
            </a:xfrm>
            <a:prstGeom prst="line">
              <a:avLst/>
            </a:prstGeom>
            <a:ln cap="flat" w="50800">
              <a:solidFill>
                <a:srgbClr val="000000"/>
              </a:solidFill>
              <a:prstDash val="solid"/>
              <a:headEnd type="none" len="sm" w="sm"/>
              <a:tailEnd type="arrow" len="sm" w="med"/>
            </a:ln>
          </p:spPr>
        </p:sp>
        <p:grpSp>
          <p:nvGrpSpPr>
            <p:cNvPr name="Group 15" id="15"/>
            <p:cNvGrpSpPr/>
            <p:nvPr/>
          </p:nvGrpSpPr>
          <p:grpSpPr>
            <a:xfrm rot="0">
              <a:off x="2624929" y="0"/>
              <a:ext cx="2343955" cy="1056068"/>
              <a:chOff x="0" y="0"/>
              <a:chExt cx="463003" cy="208606"/>
            </a:xfrm>
          </p:grpSpPr>
          <p:sp>
            <p:nvSpPr>
              <p:cNvPr name="Freeform 16" id="16"/>
              <p:cNvSpPr/>
              <p:nvPr/>
            </p:nvSpPr>
            <p:spPr>
              <a:xfrm flipH="false" flipV="false" rot="0">
                <a:off x="0" y="0"/>
                <a:ext cx="463003" cy="208606"/>
              </a:xfrm>
              <a:custGeom>
                <a:avLst/>
                <a:gdLst/>
                <a:ahLst/>
                <a:cxnLst/>
                <a:rect r="r" b="b" t="t" l="l"/>
                <a:pathLst>
                  <a:path h="208606" w="463003">
                    <a:moveTo>
                      <a:pt x="104303" y="0"/>
                    </a:moveTo>
                    <a:lnTo>
                      <a:pt x="358700" y="0"/>
                    </a:lnTo>
                    <a:cubicBezTo>
                      <a:pt x="386363" y="0"/>
                      <a:pt x="412893" y="10989"/>
                      <a:pt x="432454" y="30550"/>
                    </a:cubicBezTo>
                    <a:cubicBezTo>
                      <a:pt x="452014" y="50110"/>
                      <a:pt x="463003" y="76640"/>
                      <a:pt x="463003" y="104303"/>
                    </a:cubicBezTo>
                    <a:lnTo>
                      <a:pt x="463003" y="104303"/>
                    </a:lnTo>
                    <a:cubicBezTo>
                      <a:pt x="463003" y="161908"/>
                      <a:pt x="416305" y="208606"/>
                      <a:pt x="358700" y="208606"/>
                    </a:cubicBezTo>
                    <a:lnTo>
                      <a:pt x="104303" y="208606"/>
                    </a:lnTo>
                    <a:cubicBezTo>
                      <a:pt x="46698" y="208606"/>
                      <a:pt x="0" y="161908"/>
                      <a:pt x="0" y="104303"/>
                    </a:cubicBezTo>
                    <a:lnTo>
                      <a:pt x="0" y="104303"/>
                    </a:lnTo>
                    <a:cubicBezTo>
                      <a:pt x="0" y="46698"/>
                      <a:pt x="46698" y="0"/>
                      <a:pt x="104303" y="0"/>
                    </a:cubicBezTo>
                    <a:close/>
                  </a:path>
                </a:pathLst>
              </a:custGeom>
              <a:solidFill>
                <a:srgbClr val="4682B4"/>
              </a:solidFill>
            </p:spPr>
          </p:sp>
          <p:sp>
            <p:nvSpPr>
              <p:cNvPr name="TextBox 17" id="17"/>
              <p:cNvSpPr txBox="true"/>
              <p:nvPr/>
            </p:nvSpPr>
            <p:spPr>
              <a:xfrm>
                <a:off x="0" y="-47625"/>
                <a:ext cx="463003" cy="256231"/>
              </a:xfrm>
              <a:prstGeom prst="rect">
                <a:avLst/>
              </a:prstGeom>
            </p:spPr>
            <p:txBody>
              <a:bodyPr anchor="ctr" rtlCol="false" tIns="50800" lIns="50800" bIns="50800" rIns="50800"/>
              <a:lstStyle/>
              <a:p>
                <a:pPr algn="ctr">
                  <a:lnSpc>
                    <a:spcPts val="2800"/>
                  </a:lnSpc>
                </a:pPr>
              </a:p>
            </p:txBody>
          </p:sp>
        </p:grpSp>
      </p:grpSp>
      <p:grpSp>
        <p:nvGrpSpPr>
          <p:cNvPr name="Group 18" id="18"/>
          <p:cNvGrpSpPr/>
          <p:nvPr/>
        </p:nvGrpSpPr>
        <p:grpSpPr>
          <a:xfrm rot="0">
            <a:off x="7008683" y="8293055"/>
            <a:ext cx="3726663" cy="792051"/>
            <a:chOff x="0" y="0"/>
            <a:chExt cx="4968884" cy="1056068"/>
          </a:xfrm>
        </p:grpSpPr>
        <p:sp>
          <p:nvSpPr>
            <p:cNvPr name="AutoShape 19" id="19"/>
            <p:cNvSpPr/>
            <p:nvPr/>
          </p:nvSpPr>
          <p:spPr>
            <a:xfrm>
              <a:off x="0" y="528034"/>
              <a:ext cx="2109392" cy="0"/>
            </a:xfrm>
            <a:prstGeom prst="line">
              <a:avLst/>
            </a:prstGeom>
            <a:ln cap="flat" w="50800">
              <a:solidFill>
                <a:srgbClr val="000000"/>
              </a:solidFill>
              <a:prstDash val="solid"/>
              <a:headEnd type="none" len="sm" w="sm"/>
              <a:tailEnd type="arrow" len="sm" w="med"/>
            </a:ln>
          </p:spPr>
        </p:sp>
        <p:grpSp>
          <p:nvGrpSpPr>
            <p:cNvPr name="Group 20" id="20"/>
            <p:cNvGrpSpPr/>
            <p:nvPr/>
          </p:nvGrpSpPr>
          <p:grpSpPr>
            <a:xfrm rot="0">
              <a:off x="2624929" y="0"/>
              <a:ext cx="2343955" cy="1056068"/>
              <a:chOff x="0" y="0"/>
              <a:chExt cx="463003" cy="208606"/>
            </a:xfrm>
          </p:grpSpPr>
          <p:sp>
            <p:nvSpPr>
              <p:cNvPr name="Freeform 21" id="21"/>
              <p:cNvSpPr/>
              <p:nvPr/>
            </p:nvSpPr>
            <p:spPr>
              <a:xfrm flipH="false" flipV="false" rot="0">
                <a:off x="0" y="0"/>
                <a:ext cx="463003" cy="208606"/>
              </a:xfrm>
              <a:custGeom>
                <a:avLst/>
                <a:gdLst/>
                <a:ahLst/>
                <a:cxnLst/>
                <a:rect r="r" b="b" t="t" l="l"/>
                <a:pathLst>
                  <a:path h="208606" w="463003">
                    <a:moveTo>
                      <a:pt x="104303" y="0"/>
                    </a:moveTo>
                    <a:lnTo>
                      <a:pt x="358700" y="0"/>
                    </a:lnTo>
                    <a:cubicBezTo>
                      <a:pt x="386363" y="0"/>
                      <a:pt x="412893" y="10989"/>
                      <a:pt x="432454" y="30550"/>
                    </a:cubicBezTo>
                    <a:cubicBezTo>
                      <a:pt x="452014" y="50110"/>
                      <a:pt x="463003" y="76640"/>
                      <a:pt x="463003" y="104303"/>
                    </a:cubicBezTo>
                    <a:lnTo>
                      <a:pt x="463003" y="104303"/>
                    </a:lnTo>
                    <a:cubicBezTo>
                      <a:pt x="463003" y="161908"/>
                      <a:pt x="416305" y="208606"/>
                      <a:pt x="358700" y="208606"/>
                    </a:cubicBezTo>
                    <a:lnTo>
                      <a:pt x="104303" y="208606"/>
                    </a:lnTo>
                    <a:cubicBezTo>
                      <a:pt x="46698" y="208606"/>
                      <a:pt x="0" y="161908"/>
                      <a:pt x="0" y="104303"/>
                    </a:cubicBezTo>
                    <a:lnTo>
                      <a:pt x="0" y="104303"/>
                    </a:lnTo>
                    <a:cubicBezTo>
                      <a:pt x="0" y="46698"/>
                      <a:pt x="46698" y="0"/>
                      <a:pt x="104303" y="0"/>
                    </a:cubicBezTo>
                    <a:close/>
                  </a:path>
                </a:pathLst>
              </a:custGeom>
              <a:solidFill>
                <a:srgbClr val="66669C"/>
              </a:solidFill>
            </p:spPr>
          </p:sp>
          <p:sp>
            <p:nvSpPr>
              <p:cNvPr name="TextBox 22" id="22"/>
              <p:cNvSpPr txBox="true"/>
              <p:nvPr/>
            </p:nvSpPr>
            <p:spPr>
              <a:xfrm>
                <a:off x="0" y="-47625"/>
                <a:ext cx="463003" cy="256231"/>
              </a:xfrm>
              <a:prstGeom prst="rect">
                <a:avLst/>
              </a:prstGeom>
            </p:spPr>
            <p:txBody>
              <a:bodyPr anchor="ctr" rtlCol="false" tIns="50800" lIns="50800" bIns="50800" rIns="50800"/>
              <a:lstStyle/>
              <a:p>
                <a:pPr algn="ctr">
                  <a:lnSpc>
                    <a:spcPts val="2800"/>
                  </a:lnSpc>
                </a:pPr>
              </a:p>
            </p:txBody>
          </p:sp>
        </p:grpSp>
      </p:grpSp>
      <p:sp>
        <p:nvSpPr>
          <p:cNvPr name="AutoShape 23" id="23"/>
          <p:cNvSpPr/>
          <p:nvPr/>
        </p:nvSpPr>
        <p:spPr>
          <a:xfrm>
            <a:off x="10735346" y="5539525"/>
            <a:ext cx="1337378" cy="1456886"/>
          </a:xfrm>
          <a:prstGeom prst="line">
            <a:avLst/>
          </a:prstGeom>
          <a:ln cap="flat" w="38100">
            <a:solidFill>
              <a:srgbClr val="000000"/>
            </a:solidFill>
            <a:prstDash val="solid"/>
            <a:headEnd type="none" len="sm" w="sm"/>
            <a:tailEnd type="arrow" len="sm" w="med"/>
          </a:ln>
        </p:spPr>
      </p:sp>
      <p:sp>
        <p:nvSpPr>
          <p:cNvPr name="AutoShape 24" id="24"/>
          <p:cNvSpPr/>
          <p:nvPr/>
        </p:nvSpPr>
        <p:spPr>
          <a:xfrm>
            <a:off x="10735346" y="6590629"/>
            <a:ext cx="1337378" cy="405782"/>
          </a:xfrm>
          <a:prstGeom prst="line">
            <a:avLst/>
          </a:prstGeom>
          <a:ln cap="flat" w="38100">
            <a:solidFill>
              <a:srgbClr val="000000"/>
            </a:solidFill>
            <a:prstDash val="solid"/>
            <a:headEnd type="none" len="sm" w="sm"/>
            <a:tailEnd type="arrow" len="sm" w="med"/>
          </a:ln>
        </p:spPr>
      </p:sp>
      <p:sp>
        <p:nvSpPr>
          <p:cNvPr name="AutoShape 25" id="25"/>
          <p:cNvSpPr/>
          <p:nvPr/>
        </p:nvSpPr>
        <p:spPr>
          <a:xfrm flipV="true">
            <a:off x="10735346" y="6996411"/>
            <a:ext cx="1337378" cy="643444"/>
          </a:xfrm>
          <a:prstGeom prst="line">
            <a:avLst/>
          </a:prstGeom>
          <a:ln cap="flat" w="38100">
            <a:solidFill>
              <a:srgbClr val="000000"/>
            </a:solidFill>
            <a:prstDash val="solid"/>
            <a:headEnd type="none" len="sm" w="sm"/>
            <a:tailEnd type="arrow" len="sm" w="med"/>
          </a:ln>
        </p:spPr>
      </p:sp>
      <p:sp>
        <p:nvSpPr>
          <p:cNvPr name="AutoShape 26" id="26"/>
          <p:cNvSpPr/>
          <p:nvPr/>
        </p:nvSpPr>
        <p:spPr>
          <a:xfrm flipV="true">
            <a:off x="10735346" y="6996411"/>
            <a:ext cx="1337378" cy="1692669"/>
          </a:xfrm>
          <a:prstGeom prst="line">
            <a:avLst/>
          </a:prstGeom>
          <a:ln cap="flat" w="38100">
            <a:solidFill>
              <a:srgbClr val="000000"/>
            </a:solidFill>
            <a:prstDash val="solid"/>
            <a:headEnd type="none" len="sm" w="sm"/>
            <a:tailEnd type="arrow" len="sm" w="med"/>
          </a:ln>
        </p:spPr>
      </p:sp>
      <p:sp>
        <p:nvSpPr>
          <p:cNvPr name="Freeform 27" id="27"/>
          <p:cNvSpPr/>
          <p:nvPr/>
        </p:nvSpPr>
        <p:spPr>
          <a:xfrm flipH="false" flipV="false" rot="0">
            <a:off x="12072724" y="5699767"/>
            <a:ext cx="5186576" cy="2593288"/>
          </a:xfrm>
          <a:custGeom>
            <a:avLst/>
            <a:gdLst/>
            <a:ahLst/>
            <a:cxnLst/>
            <a:rect r="r" b="b" t="t" l="l"/>
            <a:pathLst>
              <a:path h="2593288" w="5186576">
                <a:moveTo>
                  <a:pt x="0" y="0"/>
                </a:moveTo>
                <a:lnTo>
                  <a:pt x="5186576" y="0"/>
                </a:lnTo>
                <a:lnTo>
                  <a:pt x="5186576" y="2593288"/>
                </a:lnTo>
                <a:lnTo>
                  <a:pt x="0" y="2593288"/>
                </a:lnTo>
                <a:lnTo>
                  <a:pt x="0" y="0"/>
                </a:lnTo>
                <a:close/>
              </a:path>
            </a:pathLst>
          </a:custGeom>
          <a:blipFill>
            <a:blip r:embed="rId3"/>
            <a:stretch>
              <a:fillRect l="0" t="0" r="0" b="0"/>
            </a:stretch>
          </a:blipFill>
          <a:ln w="38100" cap="rnd">
            <a:solidFill>
              <a:srgbClr val="A067AE"/>
            </a:solidFill>
            <a:prstDash val="solid"/>
            <a:round/>
          </a:ln>
        </p:spPr>
      </p:sp>
      <p:sp>
        <p:nvSpPr>
          <p:cNvPr name="TextBox 28" id="28"/>
          <p:cNvSpPr txBox="true"/>
          <p:nvPr/>
        </p:nvSpPr>
        <p:spPr>
          <a:xfrm rot="0">
            <a:off x="3752902" y="9191625"/>
            <a:ext cx="34099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29" id="29"/>
          <p:cNvSpPr txBox="true"/>
          <p:nvPr/>
        </p:nvSpPr>
        <p:spPr>
          <a:xfrm rot="0">
            <a:off x="1065264" y="933450"/>
            <a:ext cx="5716270"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ID-Color Mapping</a:t>
            </a:r>
          </a:p>
        </p:txBody>
      </p:sp>
      <p:sp>
        <p:nvSpPr>
          <p:cNvPr name="TextBox 30" id="30"/>
          <p:cNvSpPr txBox="true"/>
          <p:nvPr/>
        </p:nvSpPr>
        <p:spPr>
          <a:xfrm rot="0">
            <a:off x="7407480" y="1914043"/>
            <a:ext cx="9851820" cy="2508441"/>
          </a:xfrm>
          <a:prstGeom prst="rect">
            <a:avLst/>
          </a:prstGeom>
        </p:spPr>
        <p:txBody>
          <a:bodyPr anchor="t" rtlCol="false" tIns="0" lIns="0" bIns="0" rIns="0">
            <a:spAutoFit/>
          </a:bodyPr>
          <a:lstStyle/>
          <a:p>
            <a:pPr algn="just">
              <a:lnSpc>
                <a:spcPts val="4014"/>
              </a:lnSpc>
            </a:pPr>
            <a:r>
              <a:rPr lang="en-US" sz="2867">
                <a:solidFill>
                  <a:srgbClr val="343434"/>
                </a:solidFill>
                <a:latin typeface="DM Sans"/>
                <a:ea typeface="DM Sans"/>
                <a:cs typeface="DM Sans"/>
                <a:sym typeface="DM Sans"/>
              </a:rPr>
              <a:t>The output shape is then converted to an RGB image, assigning specific colors to each predicted ID. This approach ensures that the model generates only the allowed colors, making the segmentation process more consistent.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9928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79878" y="3616064"/>
            <a:ext cx="11928243" cy="1527436"/>
            <a:chOff x="0" y="0"/>
            <a:chExt cx="15904324" cy="2036581"/>
          </a:xfrm>
        </p:grpSpPr>
        <p:grpSp>
          <p:nvGrpSpPr>
            <p:cNvPr name="Group 4" id="4"/>
            <p:cNvGrpSpPr/>
            <p:nvPr/>
          </p:nvGrpSpPr>
          <p:grpSpPr>
            <a:xfrm rot="0">
              <a:off x="5815705" y="0"/>
              <a:ext cx="4114800" cy="2036581"/>
              <a:chOff x="0" y="0"/>
              <a:chExt cx="812800" cy="402288"/>
            </a:xfrm>
          </p:grpSpPr>
          <p:sp>
            <p:nvSpPr>
              <p:cNvPr name="Freeform 5" id="5"/>
              <p:cNvSpPr/>
              <p:nvPr/>
            </p:nvSpPr>
            <p:spPr>
              <a:xfrm flipH="false" flipV="false" rot="0">
                <a:off x="0" y="0"/>
                <a:ext cx="812800" cy="402288"/>
              </a:xfrm>
              <a:custGeom>
                <a:avLst/>
                <a:gdLst/>
                <a:ahLst/>
                <a:cxnLst/>
                <a:rect r="r" b="b" t="t" l="l"/>
                <a:pathLst>
                  <a:path h="402288" w="812800">
                    <a:moveTo>
                      <a:pt x="127941" y="0"/>
                    </a:moveTo>
                    <a:lnTo>
                      <a:pt x="684859" y="0"/>
                    </a:lnTo>
                    <a:cubicBezTo>
                      <a:pt x="718791" y="0"/>
                      <a:pt x="751333" y="13479"/>
                      <a:pt x="775327" y="37473"/>
                    </a:cubicBezTo>
                    <a:cubicBezTo>
                      <a:pt x="799321" y="61467"/>
                      <a:pt x="812800" y="94009"/>
                      <a:pt x="812800" y="127941"/>
                    </a:cubicBezTo>
                    <a:lnTo>
                      <a:pt x="812800" y="274347"/>
                    </a:lnTo>
                    <a:cubicBezTo>
                      <a:pt x="812800" y="308279"/>
                      <a:pt x="799321" y="340821"/>
                      <a:pt x="775327" y="364815"/>
                    </a:cubicBezTo>
                    <a:cubicBezTo>
                      <a:pt x="751333" y="388808"/>
                      <a:pt x="718791" y="402288"/>
                      <a:pt x="684859" y="402288"/>
                    </a:cubicBezTo>
                    <a:lnTo>
                      <a:pt x="127941" y="402288"/>
                    </a:lnTo>
                    <a:cubicBezTo>
                      <a:pt x="94009" y="402288"/>
                      <a:pt x="61467" y="388808"/>
                      <a:pt x="37473" y="364815"/>
                    </a:cubicBezTo>
                    <a:cubicBezTo>
                      <a:pt x="13479" y="340821"/>
                      <a:pt x="0" y="308279"/>
                      <a:pt x="0" y="274347"/>
                    </a:cubicBezTo>
                    <a:lnTo>
                      <a:pt x="0" y="127941"/>
                    </a:lnTo>
                    <a:cubicBezTo>
                      <a:pt x="0" y="94009"/>
                      <a:pt x="13479" y="61467"/>
                      <a:pt x="37473" y="37473"/>
                    </a:cubicBezTo>
                    <a:cubicBezTo>
                      <a:pt x="61467" y="13479"/>
                      <a:pt x="94009" y="0"/>
                      <a:pt x="127941" y="0"/>
                    </a:cubicBezTo>
                    <a:close/>
                  </a:path>
                </a:pathLst>
              </a:custGeom>
              <a:solidFill>
                <a:srgbClr val="BC81CA"/>
              </a:solidFill>
            </p:spPr>
          </p:sp>
          <p:sp>
            <p:nvSpPr>
              <p:cNvPr name="TextBox 6" id="6"/>
              <p:cNvSpPr txBox="true"/>
              <p:nvPr/>
            </p:nvSpPr>
            <p:spPr>
              <a:xfrm>
                <a:off x="0" y="-104775"/>
                <a:ext cx="812800" cy="507063"/>
              </a:xfrm>
              <a:prstGeom prst="rect">
                <a:avLst/>
              </a:prstGeom>
            </p:spPr>
            <p:txBody>
              <a:bodyPr anchor="ctr" rtlCol="false" tIns="50800" lIns="50800" bIns="50800" rIns="50800"/>
              <a:lstStyle/>
              <a:p>
                <a:pPr algn="ctr">
                  <a:lnSpc>
                    <a:spcPts val="7559"/>
                  </a:lnSpc>
                </a:pPr>
                <a:r>
                  <a:rPr lang="en-US" b="true" sz="5399">
                    <a:solidFill>
                      <a:srgbClr val="FFFFFF"/>
                    </a:solidFill>
                    <a:latin typeface="DM Sans Bold"/>
                    <a:ea typeface="DM Sans Bold"/>
                    <a:cs typeface="DM Sans Bold"/>
                    <a:sym typeface="DM Sans Bold"/>
                  </a:rPr>
                  <a:t>MODEL</a:t>
                </a:r>
              </a:p>
            </p:txBody>
          </p:sp>
        </p:grpSp>
        <p:sp>
          <p:nvSpPr>
            <p:cNvPr name="AutoShape 7" id="7"/>
            <p:cNvSpPr/>
            <p:nvPr/>
          </p:nvSpPr>
          <p:spPr>
            <a:xfrm flipV="true">
              <a:off x="4093211" y="1018291"/>
              <a:ext cx="1722494" cy="0"/>
            </a:xfrm>
            <a:prstGeom prst="line">
              <a:avLst/>
            </a:prstGeom>
            <a:ln cap="flat" w="50800">
              <a:solidFill>
                <a:srgbClr val="000000"/>
              </a:solidFill>
              <a:prstDash val="solid"/>
              <a:headEnd type="none" len="sm" w="sm"/>
              <a:tailEnd type="arrow" len="sm" w="med"/>
            </a:ln>
          </p:spPr>
        </p:sp>
        <p:sp>
          <p:nvSpPr>
            <p:cNvPr name="TextBox 8" id="8"/>
            <p:cNvSpPr txBox="true"/>
            <p:nvPr/>
          </p:nvSpPr>
          <p:spPr>
            <a:xfrm rot="0">
              <a:off x="0" y="550930"/>
              <a:ext cx="3775670" cy="858521"/>
            </a:xfrm>
            <a:prstGeom prst="rect">
              <a:avLst/>
            </a:prstGeom>
          </p:spPr>
          <p:txBody>
            <a:bodyPr anchor="t" rtlCol="false" tIns="0" lIns="0" bIns="0" rIns="0">
              <a:spAutoFit/>
            </a:bodyPr>
            <a:lstStyle/>
            <a:p>
              <a:pPr algn="ctr">
                <a:lnSpc>
                  <a:spcPts val="5459"/>
                </a:lnSpc>
              </a:pPr>
              <a:r>
                <a:rPr lang="en-US" sz="3899">
                  <a:solidFill>
                    <a:srgbClr val="343434"/>
                  </a:solidFill>
                  <a:latin typeface="Canva Sans"/>
                  <a:ea typeface="Canva Sans"/>
                  <a:cs typeface="Canva Sans"/>
                  <a:sym typeface="Canva Sans"/>
                </a:rPr>
                <a:t>(128, 256, 3)</a:t>
              </a:r>
            </a:p>
          </p:txBody>
        </p:sp>
        <p:sp>
          <p:nvSpPr>
            <p:cNvPr name="AutoShape 9" id="9"/>
            <p:cNvSpPr/>
            <p:nvPr/>
          </p:nvSpPr>
          <p:spPr>
            <a:xfrm flipV="true">
              <a:off x="9930505" y="1043691"/>
              <a:ext cx="1722494" cy="0"/>
            </a:xfrm>
            <a:prstGeom prst="line">
              <a:avLst/>
            </a:prstGeom>
            <a:ln cap="flat" w="50800">
              <a:solidFill>
                <a:srgbClr val="000000"/>
              </a:solidFill>
              <a:prstDash val="solid"/>
              <a:headEnd type="none" len="sm" w="sm"/>
              <a:tailEnd type="arrow" len="sm" w="med"/>
            </a:ln>
          </p:spPr>
        </p:sp>
        <p:sp>
          <p:nvSpPr>
            <p:cNvPr name="TextBox 10" id="10"/>
            <p:cNvSpPr txBox="true"/>
            <p:nvPr/>
          </p:nvSpPr>
          <p:spPr>
            <a:xfrm rot="0">
              <a:off x="11812344" y="576330"/>
              <a:ext cx="4091980" cy="858521"/>
            </a:xfrm>
            <a:prstGeom prst="rect">
              <a:avLst/>
            </a:prstGeom>
          </p:spPr>
          <p:txBody>
            <a:bodyPr anchor="t" rtlCol="false" tIns="0" lIns="0" bIns="0" rIns="0">
              <a:spAutoFit/>
            </a:bodyPr>
            <a:lstStyle/>
            <a:p>
              <a:pPr algn="ctr">
                <a:lnSpc>
                  <a:spcPts val="5459"/>
                </a:lnSpc>
              </a:pPr>
              <a:r>
                <a:rPr lang="en-US" sz="3899">
                  <a:solidFill>
                    <a:srgbClr val="343434"/>
                  </a:solidFill>
                  <a:latin typeface="Canva Sans"/>
                  <a:ea typeface="Canva Sans"/>
                  <a:cs typeface="Canva Sans"/>
                  <a:sym typeface="Canva Sans"/>
                </a:rPr>
                <a:t>(128, 256, ID)</a:t>
              </a:r>
            </a:p>
          </p:txBody>
        </p:sp>
      </p:grpSp>
      <p:sp>
        <p:nvSpPr>
          <p:cNvPr name="Freeform 11" id="11"/>
          <p:cNvSpPr/>
          <p:nvPr/>
        </p:nvSpPr>
        <p:spPr>
          <a:xfrm flipH="false" flipV="false" rot="0">
            <a:off x="471397" y="5457825"/>
            <a:ext cx="7186351" cy="3593176"/>
          </a:xfrm>
          <a:custGeom>
            <a:avLst/>
            <a:gdLst/>
            <a:ahLst/>
            <a:cxnLst/>
            <a:rect r="r" b="b" t="t" l="l"/>
            <a:pathLst>
              <a:path h="3593176" w="7186351">
                <a:moveTo>
                  <a:pt x="0" y="0"/>
                </a:moveTo>
                <a:lnTo>
                  <a:pt x="7186351" y="0"/>
                </a:lnTo>
                <a:lnTo>
                  <a:pt x="7186351" y="3593176"/>
                </a:lnTo>
                <a:lnTo>
                  <a:pt x="0" y="3593176"/>
                </a:lnTo>
                <a:lnTo>
                  <a:pt x="0" y="0"/>
                </a:lnTo>
                <a:close/>
              </a:path>
            </a:pathLst>
          </a:custGeom>
          <a:blipFill>
            <a:blip r:embed="rId4"/>
            <a:stretch>
              <a:fillRect l="0" t="0" r="0" b="0"/>
            </a:stretch>
          </a:blipFill>
          <a:ln w="38100" cap="rnd">
            <a:solidFill>
              <a:srgbClr val="A067AE"/>
            </a:solidFill>
            <a:prstDash val="solid"/>
            <a:round/>
          </a:ln>
        </p:spPr>
      </p:sp>
      <p:sp>
        <p:nvSpPr>
          <p:cNvPr name="Freeform 12" id="12"/>
          <p:cNvSpPr/>
          <p:nvPr/>
        </p:nvSpPr>
        <p:spPr>
          <a:xfrm flipH="false" flipV="false" rot="0">
            <a:off x="10696233" y="5457825"/>
            <a:ext cx="7186351" cy="3593176"/>
          </a:xfrm>
          <a:custGeom>
            <a:avLst/>
            <a:gdLst/>
            <a:ahLst/>
            <a:cxnLst/>
            <a:rect r="r" b="b" t="t" l="l"/>
            <a:pathLst>
              <a:path h="3593176" w="7186351">
                <a:moveTo>
                  <a:pt x="0" y="0"/>
                </a:moveTo>
                <a:lnTo>
                  <a:pt x="7186351" y="0"/>
                </a:lnTo>
                <a:lnTo>
                  <a:pt x="7186351" y="3593176"/>
                </a:lnTo>
                <a:lnTo>
                  <a:pt x="0" y="3593176"/>
                </a:lnTo>
                <a:lnTo>
                  <a:pt x="0" y="0"/>
                </a:lnTo>
                <a:close/>
              </a:path>
            </a:pathLst>
          </a:custGeom>
          <a:blipFill>
            <a:blip r:embed="rId5"/>
            <a:stretch>
              <a:fillRect l="0" t="0" r="0" b="0"/>
            </a:stretch>
          </a:blipFill>
          <a:ln w="38100" cap="rnd">
            <a:solidFill>
              <a:srgbClr val="A067AE"/>
            </a:solidFill>
            <a:prstDash val="solid"/>
            <a:round/>
          </a:ln>
        </p:spPr>
      </p:sp>
      <p:sp>
        <p:nvSpPr>
          <p:cNvPr name="TextBox 13" id="13"/>
          <p:cNvSpPr txBox="true"/>
          <p:nvPr/>
        </p:nvSpPr>
        <p:spPr>
          <a:xfrm rot="0">
            <a:off x="471397" y="2509894"/>
            <a:ext cx="4813548"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Input &amp; Output</a:t>
            </a:r>
          </a:p>
        </p:txBody>
      </p:sp>
      <p:sp>
        <p:nvSpPr>
          <p:cNvPr name="TextBox 14" id="14"/>
          <p:cNvSpPr txBox="true"/>
          <p:nvPr/>
        </p:nvSpPr>
        <p:spPr>
          <a:xfrm rot="0">
            <a:off x="6309080" y="600075"/>
            <a:ext cx="566984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SEGNET MODEL</a:t>
            </a:r>
          </a:p>
        </p:txBody>
      </p:sp>
      <p:grpSp>
        <p:nvGrpSpPr>
          <p:cNvPr name="Group 15" id="15"/>
          <p:cNvGrpSpPr/>
          <p:nvPr/>
        </p:nvGrpSpPr>
        <p:grpSpPr>
          <a:xfrm rot="0">
            <a:off x="15108122" y="142875"/>
            <a:ext cx="6368004" cy="2133598"/>
            <a:chOff x="0" y="0"/>
            <a:chExt cx="8490672" cy="2844798"/>
          </a:xfrm>
        </p:grpSpPr>
        <p:sp>
          <p:nvSpPr>
            <p:cNvPr name="AutoShape 16" id="16"/>
            <p:cNvSpPr/>
            <p:nvPr/>
          </p:nvSpPr>
          <p:spPr>
            <a:xfrm>
              <a:off x="2512622" y="203200"/>
              <a:ext cx="5978050" cy="0"/>
            </a:xfrm>
            <a:prstGeom prst="line">
              <a:avLst/>
            </a:prstGeom>
            <a:ln cap="flat" w="406400">
              <a:solidFill>
                <a:srgbClr val="A067AE"/>
              </a:solidFill>
              <a:prstDash val="solid"/>
              <a:headEnd type="none" len="sm" w="sm"/>
              <a:tailEnd type="none" len="sm" w="sm"/>
            </a:ln>
          </p:spPr>
        </p:sp>
        <p:sp>
          <p:nvSpPr>
            <p:cNvPr name="AutoShape 17" id="17"/>
            <p:cNvSpPr/>
            <p:nvPr/>
          </p:nvSpPr>
          <p:spPr>
            <a:xfrm>
              <a:off x="1884466" y="812799"/>
              <a:ext cx="5978050" cy="0"/>
            </a:xfrm>
            <a:prstGeom prst="line">
              <a:avLst/>
            </a:prstGeom>
            <a:ln cap="flat" w="406400">
              <a:solidFill>
                <a:srgbClr val="A067AE"/>
              </a:solidFill>
              <a:prstDash val="solid"/>
              <a:headEnd type="none" len="sm" w="sm"/>
              <a:tailEnd type="none" len="sm" w="sm"/>
            </a:ln>
          </p:spPr>
        </p:sp>
        <p:sp>
          <p:nvSpPr>
            <p:cNvPr name="AutoShape 18" id="18"/>
            <p:cNvSpPr/>
            <p:nvPr/>
          </p:nvSpPr>
          <p:spPr>
            <a:xfrm>
              <a:off x="1256311" y="1422399"/>
              <a:ext cx="5978050" cy="0"/>
            </a:xfrm>
            <a:prstGeom prst="line">
              <a:avLst/>
            </a:prstGeom>
            <a:ln cap="flat" w="406400">
              <a:solidFill>
                <a:srgbClr val="A067AE"/>
              </a:solidFill>
              <a:prstDash val="solid"/>
              <a:headEnd type="none" len="sm" w="sm"/>
              <a:tailEnd type="none" len="sm" w="sm"/>
            </a:ln>
          </p:spPr>
        </p:sp>
        <p:sp>
          <p:nvSpPr>
            <p:cNvPr name="AutoShape 19" id="19"/>
            <p:cNvSpPr/>
            <p:nvPr/>
          </p:nvSpPr>
          <p:spPr>
            <a:xfrm>
              <a:off x="628155" y="2031998"/>
              <a:ext cx="5978050" cy="0"/>
            </a:xfrm>
            <a:prstGeom prst="line">
              <a:avLst/>
            </a:prstGeom>
            <a:ln cap="flat" w="406400">
              <a:solidFill>
                <a:srgbClr val="A067AE"/>
              </a:solidFill>
              <a:prstDash val="solid"/>
              <a:headEnd type="none" len="sm" w="sm"/>
              <a:tailEnd type="none" len="sm" w="sm"/>
            </a:ln>
          </p:spPr>
        </p:sp>
        <p:sp>
          <p:nvSpPr>
            <p:cNvPr name="AutoShape 20" id="20"/>
            <p:cNvSpPr/>
            <p:nvPr/>
          </p:nvSpPr>
          <p:spPr>
            <a:xfrm>
              <a:off x="0" y="2641598"/>
              <a:ext cx="5978050" cy="0"/>
            </a:xfrm>
            <a:prstGeom prst="line">
              <a:avLst/>
            </a:prstGeom>
            <a:ln cap="flat" w="406400">
              <a:solidFill>
                <a:srgbClr val="A067AE"/>
              </a:solidFill>
              <a:prstDash val="solid"/>
              <a:headEnd type="none" len="sm" w="sm"/>
              <a:tailEnd type="none" len="sm" w="sm"/>
            </a:ln>
          </p:spPr>
        </p:sp>
      </p:grpSp>
      <p:grpSp>
        <p:nvGrpSpPr>
          <p:cNvPr name="Group 21" id="21"/>
          <p:cNvGrpSpPr/>
          <p:nvPr/>
        </p:nvGrpSpPr>
        <p:grpSpPr>
          <a:xfrm rot="0">
            <a:off x="-3190170" y="142875"/>
            <a:ext cx="6068341" cy="2133598"/>
            <a:chOff x="0" y="0"/>
            <a:chExt cx="8091121" cy="2844798"/>
          </a:xfrm>
        </p:grpSpPr>
        <p:sp>
          <p:nvSpPr>
            <p:cNvPr name="AutoShape 22" id="22"/>
            <p:cNvSpPr/>
            <p:nvPr/>
          </p:nvSpPr>
          <p:spPr>
            <a:xfrm>
              <a:off x="2394384" y="203200"/>
              <a:ext cx="5696737" cy="0"/>
            </a:xfrm>
            <a:prstGeom prst="line">
              <a:avLst/>
            </a:prstGeom>
            <a:ln cap="flat" w="406400">
              <a:solidFill>
                <a:srgbClr val="A067AE"/>
              </a:solidFill>
              <a:prstDash val="solid"/>
              <a:headEnd type="none" len="sm" w="sm"/>
              <a:tailEnd type="none" len="sm" w="sm"/>
            </a:ln>
          </p:spPr>
        </p:sp>
        <p:sp>
          <p:nvSpPr>
            <p:cNvPr name="AutoShape 23" id="23"/>
            <p:cNvSpPr/>
            <p:nvPr/>
          </p:nvSpPr>
          <p:spPr>
            <a:xfrm>
              <a:off x="1795788" y="812799"/>
              <a:ext cx="5696737" cy="0"/>
            </a:xfrm>
            <a:prstGeom prst="line">
              <a:avLst/>
            </a:prstGeom>
            <a:ln cap="flat" w="406400">
              <a:solidFill>
                <a:srgbClr val="A067AE"/>
              </a:solidFill>
              <a:prstDash val="solid"/>
              <a:headEnd type="none" len="sm" w="sm"/>
              <a:tailEnd type="none" len="sm" w="sm"/>
            </a:ln>
          </p:spPr>
        </p:sp>
        <p:sp>
          <p:nvSpPr>
            <p:cNvPr name="AutoShape 24" id="24"/>
            <p:cNvSpPr/>
            <p:nvPr/>
          </p:nvSpPr>
          <p:spPr>
            <a:xfrm>
              <a:off x="1197192" y="1422399"/>
              <a:ext cx="5696737" cy="0"/>
            </a:xfrm>
            <a:prstGeom prst="line">
              <a:avLst/>
            </a:prstGeom>
            <a:ln cap="flat" w="406400">
              <a:solidFill>
                <a:srgbClr val="A067AE"/>
              </a:solidFill>
              <a:prstDash val="solid"/>
              <a:headEnd type="none" len="sm" w="sm"/>
              <a:tailEnd type="none" len="sm" w="sm"/>
            </a:ln>
          </p:spPr>
        </p:sp>
        <p:sp>
          <p:nvSpPr>
            <p:cNvPr name="AutoShape 25" id="25"/>
            <p:cNvSpPr/>
            <p:nvPr/>
          </p:nvSpPr>
          <p:spPr>
            <a:xfrm>
              <a:off x="598596" y="2031998"/>
              <a:ext cx="5696737" cy="0"/>
            </a:xfrm>
            <a:prstGeom prst="line">
              <a:avLst/>
            </a:prstGeom>
            <a:ln cap="flat" w="406400">
              <a:solidFill>
                <a:srgbClr val="A067AE"/>
              </a:solidFill>
              <a:prstDash val="solid"/>
              <a:headEnd type="none" len="sm" w="sm"/>
              <a:tailEnd type="none" len="sm" w="sm"/>
            </a:ln>
          </p:spPr>
        </p:sp>
        <p:sp>
          <p:nvSpPr>
            <p:cNvPr name="AutoShape 26" id="26"/>
            <p:cNvSpPr/>
            <p:nvPr/>
          </p:nvSpPr>
          <p:spPr>
            <a:xfrm>
              <a:off x="0" y="2641598"/>
              <a:ext cx="5696737" cy="0"/>
            </a:xfrm>
            <a:prstGeom prst="line">
              <a:avLst/>
            </a:prstGeom>
            <a:ln cap="flat" w="406400">
              <a:solidFill>
                <a:srgbClr val="A067AE"/>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09080" y="600075"/>
            <a:ext cx="566984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SEGNET MODEL</a:t>
            </a:r>
          </a:p>
        </p:txBody>
      </p:sp>
      <p:sp>
        <p:nvSpPr>
          <p:cNvPr name="TextBox 4" id="4"/>
          <p:cNvSpPr txBox="true"/>
          <p:nvPr/>
        </p:nvSpPr>
        <p:spPr>
          <a:xfrm rot="0">
            <a:off x="371607" y="3047364"/>
            <a:ext cx="5013127"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What is SegNet </a:t>
            </a:r>
          </a:p>
        </p:txBody>
      </p:sp>
      <p:sp>
        <p:nvSpPr>
          <p:cNvPr name="TextBox 5" id="5"/>
          <p:cNvSpPr txBox="true"/>
          <p:nvPr/>
        </p:nvSpPr>
        <p:spPr>
          <a:xfrm rot="0">
            <a:off x="371533" y="4182109"/>
            <a:ext cx="17352802" cy="1780540"/>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SegNet is an encoder-decoder architecture designed for pixel-wise image segmentation. It takes an input image and outputs a segmentation map where each pixel is classified into one of the given categories (in this case, 29 classes).</a:t>
            </a:r>
          </a:p>
        </p:txBody>
      </p:sp>
      <p:sp>
        <p:nvSpPr>
          <p:cNvPr name="TextBox 6" id="6"/>
          <p:cNvSpPr txBox="true"/>
          <p:nvPr/>
        </p:nvSpPr>
        <p:spPr>
          <a:xfrm rot="0">
            <a:off x="371533" y="6304915"/>
            <a:ext cx="3912691"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Why SegNet</a:t>
            </a:r>
          </a:p>
        </p:txBody>
      </p:sp>
      <p:sp>
        <p:nvSpPr>
          <p:cNvPr name="TextBox 7" id="7"/>
          <p:cNvSpPr txBox="true"/>
          <p:nvPr/>
        </p:nvSpPr>
        <p:spPr>
          <a:xfrm rot="0">
            <a:off x="371533" y="7439660"/>
            <a:ext cx="17352802" cy="1780540"/>
          </a:xfrm>
          <a:prstGeom prst="rect">
            <a:avLst/>
          </a:prstGeom>
        </p:spPr>
        <p:txBody>
          <a:bodyPr anchor="t" rtlCol="false" tIns="0" lIns="0" bIns="0" rIns="0">
            <a:spAutoFit/>
          </a:bodyPr>
          <a:lstStyle/>
          <a:p>
            <a:pPr algn="just">
              <a:lnSpc>
                <a:spcPts val="4759"/>
              </a:lnSpc>
            </a:pPr>
            <a:r>
              <a:rPr lang="en-US" sz="3399">
                <a:solidFill>
                  <a:srgbClr val="343434"/>
                </a:solidFill>
                <a:latin typeface="Canva Sans"/>
                <a:ea typeface="Canva Sans"/>
                <a:cs typeface="Canva Sans"/>
                <a:sym typeface="Canva Sans"/>
              </a:rPr>
              <a:t>SegNet is widely used because it efficiently learns feature representations and provides high-resolution segmentation outputs while being computationally efficient.</a:t>
            </a:r>
          </a:p>
        </p:txBody>
      </p:sp>
      <p:grpSp>
        <p:nvGrpSpPr>
          <p:cNvPr name="Group 8" id="8"/>
          <p:cNvGrpSpPr/>
          <p:nvPr/>
        </p:nvGrpSpPr>
        <p:grpSpPr>
          <a:xfrm rot="0">
            <a:off x="15108122" y="142875"/>
            <a:ext cx="6368004" cy="2133598"/>
            <a:chOff x="0" y="0"/>
            <a:chExt cx="8490672" cy="2844798"/>
          </a:xfrm>
        </p:grpSpPr>
        <p:sp>
          <p:nvSpPr>
            <p:cNvPr name="AutoShape 9" id="9"/>
            <p:cNvSpPr/>
            <p:nvPr/>
          </p:nvSpPr>
          <p:spPr>
            <a:xfrm>
              <a:off x="2512622" y="203200"/>
              <a:ext cx="5978050" cy="0"/>
            </a:xfrm>
            <a:prstGeom prst="line">
              <a:avLst/>
            </a:prstGeom>
            <a:ln cap="flat" w="406400">
              <a:solidFill>
                <a:srgbClr val="A067AE"/>
              </a:solidFill>
              <a:prstDash val="solid"/>
              <a:headEnd type="none" len="sm" w="sm"/>
              <a:tailEnd type="none" len="sm" w="sm"/>
            </a:ln>
          </p:spPr>
        </p:sp>
        <p:sp>
          <p:nvSpPr>
            <p:cNvPr name="AutoShape 10" id="10"/>
            <p:cNvSpPr/>
            <p:nvPr/>
          </p:nvSpPr>
          <p:spPr>
            <a:xfrm>
              <a:off x="1884466" y="812799"/>
              <a:ext cx="5978050" cy="0"/>
            </a:xfrm>
            <a:prstGeom prst="line">
              <a:avLst/>
            </a:prstGeom>
            <a:ln cap="flat" w="406400">
              <a:solidFill>
                <a:srgbClr val="A067AE"/>
              </a:solidFill>
              <a:prstDash val="solid"/>
              <a:headEnd type="none" len="sm" w="sm"/>
              <a:tailEnd type="none" len="sm" w="sm"/>
            </a:ln>
          </p:spPr>
        </p:sp>
        <p:sp>
          <p:nvSpPr>
            <p:cNvPr name="AutoShape 11" id="11"/>
            <p:cNvSpPr/>
            <p:nvPr/>
          </p:nvSpPr>
          <p:spPr>
            <a:xfrm>
              <a:off x="1256311" y="1422399"/>
              <a:ext cx="5978050" cy="0"/>
            </a:xfrm>
            <a:prstGeom prst="line">
              <a:avLst/>
            </a:prstGeom>
            <a:ln cap="flat" w="406400">
              <a:solidFill>
                <a:srgbClr val="A067AE"/>
              </a:solidFill>
              <a:prstDash val="solid"/>
              <a:headEnd type="none" len="sm" w="sm"/>
              <a:tailEnd type="none" len="sm" w="sm"/>
            </a:ln>
          </p:spPr>
        </p:sp>
        <p:sp>
          <p:nvSpPr>
            <p:cNvPr name="AutoShape 12" id="12"/>
            <p:cNvSpPr/>
            <p:nvPr/>
          </p:nvSpPr>
          <p:spPr>
            <a:xfrm>
              <a:off x="628155" y="2031998"/>
              <a:ext cx="5978050" cy="0"/>
            </a:xfrm>
            <a:prstGeom prst="line">
              <a:avLst/>
            </a:prstGeom>
            <a:ln cap="flat" w="406400">
              <a:solidFill>
                <a:srgbClr val="A067AE"/>
              </a:solidFill>
              <a:prstDash val="solid"/>
              <a:headEnd type="none" len="sm" w="sm"/>
              <a:tailEnd type="none" len="sm" w="sm"/>
            </a:ln>
          </p:spPr>
        </p:sp>
        <p:sp>
          <p:nvSpPr>
            <p:cNvPr name="AutoShape 13" id="13"/>
            <p:cNvSpPr/>
            <p:nvPr/>
          </p:nvSpPr>
          <p:spPr>
            <a:xfrm>
              <a:off x="0" y="2641598"/>
              <a:ext cx="5978050" cy="0"/>
            </a:xfrm>
            <a:prstGeom prst="line">
              <a:avLst/>
            </a:prstGeom>
            <a:ln cap="flat" w="406400">
              <a:solidFill>
                <a:srgbClr val="A067AE"/>
              </a:solidFill>
              <a:prstDash val="solid"/>
              <a:headEnd type="none" len="sm" w="sm"/>
              <a:tailEnd type="none" len="sm" w="sm"/>
            </a:ln>
          </p:spPr>
        </p:sp>
      </p:grpSp>
      <p:grpSp>
        <p:nvGrpSpPr>
          <p:cNvPr name="Group 14" id="14"/>
          <p:cNvGrpSpPr/>
          <p:nvPr/>
        </p:nvGrpSpPr>
        <p:grpSpPr>
          <a:xfrm rot="0">
            <a:off x="-3190170" y="142875"/>
            <a:ext cx="6068341" cy="2133598"/>
            <a:chOff x="0" y="0"/>
            <a:chExt cx="8091121" cy="2844798"/>
          </a:xfrm>
        </p:grpSpPr>
        <p:sp>
          <p:nvSpPr>
            <p:cNvPr name="AutoShape 15" id="15"/>
            <p:cNvSpPr/>
            <p:nvPr/>
          </p:nvSpPr>
          <p:spPr>
            <a:xfrm>
              <a:off x="2394384" y="203200"/>
              <a:ext cx="5696737" cy="0"/>
            </a:xfrm>
            <a:prstGeom prst="line">
              <a:avLst/>
            </a:prstGeom>
            <a:ln cap="flat" w="406400">
              <a:solidFill>
                <a:srgbClr val="A067AE"/>
              </a:solidFill>
              <a:prstDash val="solid"/>
              <a:headEnd type="none" len="sm" w="sm"/>
              <a:tailEnd type="none" len="sm" w="sm"/>
            </a:ln>
          </p:spPr>
        </p:sp>
        <p:sp>
          <p:nvSpPr>
            <p:cNvPr name="AutoShape 16" id="16"/>
            <p:cNvSpPr/>
            <p:nvPr/>
          </p:nvSpPr>
          <p:spPr>
            <a:xfrm>
              <a:off x="1795788" y="812799"/>
              <a:ext cx="5696737" cy="0"/>
            </a:xfrm>
            <a:prstGeom prst="line">
              <a:avLst/>
            </a:prstGeom>
            <a:ln cap="flat" w="406400">
              <a:solidFill>
                <a:srgbClr val="A067AE"/>
              </a:solidFill>
              <a:prstDash val="solid"/>
              <a:headEnd type="none" len="sm" w="sm"/>
              <a:tailEnd type="none" len="sm" w="sm"/>
            </a:ln>
          </p:spPr>
        </p:sp>
        <p:sp>
          <p:nvSpPr>
            <p:cNvPr name="AutoShape 17" id="17"/>
            <p:cNvSpPr/>
            <p:nvPr/>
          </p:nvSpPr>
          <p:spPr>
            <a:xfrm>
              <a:off x="1197192" y="1422399"/>
              <a:ext cx="5696737" cy="0"/>
            </a:xfrm>
            <a:prstGeom prst="line">
              <a:avLst/>
            </a:prstGeom>
            <a:ln cap="flat" w="406400">
              <a:solidFill>
                <a:srgbClr val="A067AE"/>
              </a:solidFill>
              <a:prstDash val="solid"/>
              <a:headEnd type="none" len="sm" w="sm"/>
              <a:tailEnd type="none" len="sm" w="sm"/>
            </a:ln>
          </p:spPr>
        </p:sp>
        <p:sp>
          <p:nvSpPr>
            <p:cNvPr name="AutoShape 18" id="18"/>
            <p:cNvSpPr/>
            <p:nvPr/>
          </p:nvSpPr>
          <p:spPr>
            <a:xfrm>
              <a:off x="598596" y="2031998"/>
              <a:ext cx="5696737" cy="0"/>
            </a:xfrm>
            <a:prstGeom prst="line">
              <a:avLst/>
            </a:prstGeom>
            <a:ln cap="flat" w="406400">
              <a:solidFill>
                <a:srgbClr val="A067AE"/>
              </a:solidFill>
              <a:prstDash val="solid"/>
              <a:headEnd type="none" len="sm" w="sm"/>
              <a:tailEnd type="none" len="sm" w="sm"/>
            </a:ln>
          </p:spPr>
        </p:sp>
        <p:sp>
          <p:nvSpPr>
            <p:cNvPr name="AutoShape 19" id="19"/>
            <p:cNvSpPr/>
            <p:nvPr/>
          </p:nvSpPr>
          <p:spPr>
            <a:xfrm>
              <a:off x="0" y="2641598"/>
              <a:ext cx="5696737" cy="0"/>
            </a:xfrm>
            <a:prstGeom prst="line">
              <a:avLst/>
            </a:prstGeom>
            <a:ln cap="flat" w="406400">
              <a:solidFill>
                <a:srgbClr val="A067AE"/>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5302" y="1830847"/>
            <a:ext cx="13377397" cy="6772307"/>
          </a:xfrm>
          <a:custGeom>
            <a:avLst/>
            <a:gdLst/>
            <a:ahLst/>
            <a:cxnLst/>
            <a:rect r="r" b="b" t="t" l="l"/>
            <a:pathLst>
              <a:path h="6772307" w="13377397">
                <a:moveTo>
                  <a:pt x="0" y="0"/>
                </a:moveTo>
                <a:lnTo>
                  <a:pt x="13377396" y="0"/>
                </a:lnTo>
                <a:lnTo>
                  <a:pt x="13377396" y="6772307"/>
                </a:lnTo>
                <a:lnTo>
                  <a:pt x="0" y="6772307"/>
                </a:lnTo>
                <a:lnTo>
                  <a:pt x="0" y="0"/>
                </a:lnTo>
                <a:close/>
              </a:path>
            </a:pathLst>
          </a:custGeom>
          <a:blipFill>
            <a:blip r:embed="rId4"/>
            <a:stretch>
              <a:fillRect l="0" t="0" r="0" b="0"/>
            </a:stretch>
          </a:blipFill>
          <a:ln w="38100" cap="rnd">
            <a:solidFill>
              <a:srgbClr val="A067AE"/>
            </a:solidFill>
            <a:prstDash val="solid"/>
            <a:round/>
          </a:ln>
        </p:spPr>
      </p:sp>
      <p:sp>
        <p:nvSpPr>
          <p:cNvPr name="TextBox 4" id="4"/>
          <p:cNvSpPr txBox="true"/>
          <p:nvPr/>
        </p:nvSpPr>
        <p:spPr>
          <a:xfrm rot="0">
            <a:off x="6309080" y="361950"/>
            <a:ext cx="566984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SEGNET MODEL</a:t>
            </a:r>
          </a:p>
        </p:txBody>
      </p:sp>
      <p:sp>
        <p:nvSpPr>
          <p:cNvPr name="TextBox 5" id="5"/>
          <p:cNvSpPr txBox="true"/>
          <p:nvPr/>
        </p:nvSpPr>
        <p:spPr>
          <a:xfrm rot="0">
            <a:off x="6537350" y="8767127"/>
            <a:ext cx="5213300" cy="887095"/>
          </a:xfrm>
          <a:prstGeom prst="rect">
            <a:avLst/>
          </a:prstGeom>
        </p:spPr>
        <p:txBody>
          <a:bodyPr anchor="t" rtlCol="false" tIns="0" lIns="0" bIns="0" rIns="0">
            <a:spAutoFit/>
          </a:bodyPr>
          <a:lstStyle/>
          <a:p>
            <a:pPr algn="ctr">
              <a:lnSpc>
                <a:spcPts val="7279"/>
              </a:lnSpc>
            </a:pPr>
            <a:r>
              <a:rPr lang="en-US" sz="5199">
                <a:solidFill>
                  <a:srgbClr val="343434"/>
                </a:solidFill>
                <a:latin typeface="Canva Sans"/>
                <a:ea typeface="Canva Sans"/>
                <a:cs typeface="Canva Sans"/>
                <a:sym typeface="Canva Sans"/>
              </a:rPr>
              <a:t>Model Structure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0300" y="2046986"/>
            <a:ext cx="3990125" cy="2244421"/>
            <a:chOff x="0" y="0"/>
            <a:chExt cx="1050897" cy="591123"/>
          </a:xfrm>
        </p:grpSpPr>
        <p:sp>
          <p:nvSpPr>
            <p:cNvPr name="Freeform 4" id="4"/>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5" id="5"/>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3182700" y="2199386"/>
            <a:ext cx="3990125" cy="2244421"/>
            <a:chOff x="0" y="0"/>
            <a:chExt cx="1050897" cy="591123"/>
          </a:xfrm>
        </p:grpSpPr>
        <p:sp>
          <p:nvSpPr>
            <p:cNvPr name="Freeform 7" id="7"/>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8" id="8"/>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335100" y="2351786"/>
            <a:ext cx="3990125" cy="2244421"/>
            <a:chOff x="0" y="0"/>
            <a:chExt cx="1050897" cy="591123"/>
          </a:xfrm>
        </p:grpSpPr>
        <p:sp>
          <p:nvSpPr>
            <p:cNvPr name="Freeform 10" id="10"/>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11" id="11"/>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3487500" y="2504186"/>
            <a:ext cx="3990125" cy="2244421"/>
            <a:chOff x="0" y="0"/>
            <a:chExt cx="1050897" cy="591123"/>
          </a:xfrm>
        </p:grpSpPr>
        <p:sp>
          <p:nvSpPr>
            <p:cNvPr name="Freeform 13" id="13"/>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14" id="14"/>
            <p:cNvSpPr txBox="true"/>
            <p:nvPr/>
          </p:nvSpPr>
          <p:spPr>
            <a:xfrm>
              <a:off x="0" y="-66675"/>
              <a:ext cx="1050897" cy="657798"/>
            </a:xfrm>
            <a:prstGeom prst="rect">
              <a:avLst/>
            </a:prstGeom>
          </p:spPr>
          <p:txBody>
            <a:bodyPr anchor="ctr" rtlCol="false" tIns="50800" lIns="50800" bIns="50800" rIns="50800"/>
            <a:lstStyle/>
            <a:p>
              <a:pPr algn="ctr">
                <a:lnSpc>
                  <a:spcPts val="4899"/>
                </a:lnSpc>
              </a:pPr>
              <a:r>
                <a:rPr lang="en-US" b="true" sz="3499">
                  <a:solidFill>
                    <a:srgbClr val="000000"/>
                  </a:solidFill>
                  <a:latin typeface="DM Sans Bold"/>
                  <a:ea typeface="DM Sans Bold"/>
                  <a:cs typeface="DM Sans Bold"/>
                  <a:sym typeface="DM Sans Bold"/>
                </a:rPr>
                <a:t>4 CONVOLUTION BLOCKS</a:t>
              </a:r>
            </a:p>
          </p:txBody>
        </p:sp>
      </p:grpSp>
      <p:sp>
        <p:nvSpPr>
          <p:cNvPr name="Freeform 15" id="15"/>
          <p:cNvSpPr/>
          <p:nvPr/>
        </p:nvSpPr>
        <p:spPr>
          <a:xfrm flipH="false" flipV="false" rot="0">
            <a:off x="8745470" y="6695430"/>
            <a:ext cx="7651490" cy="3412938"/>
          </a:xfrm>
          <a:custGeom>
            <a:avLst/>
            <a:gdLst/>
            <a:ahLst/>
            <a:cxnLst/>
            <a:rect r="r" b="b" t="t" l="l"/>
            <a:pathLst>
              <a:path h="3412938" w="7651490">
                <a:moveTo>
                  <a:pt x="0" y="0"/>
                </a:moveTo>
                <a:lnTo>
                  <a:pt x="7651490" y="0"/>
                </a:lnTo>
                <a:lnTo>
                  <a:pt x="7651490" y="3412938"/>
                </a:lnTo>
                <a:lnTo>
                  <a:pt x="0" y="3412938"/>
                </a:lnTo>
                <a:lnTo>
                  <a:pt x="0" y="0"/>
                </a:lnTo>
                <a:close/>
              </a:path>
            </a:pathLst>
          </a:custGeom>
          <a:blipFill>
            <a:blip r:embed="rId4"/>
            <a:stretch>
              <a:fillRect l="0" t="0" r="0" b="-31055"/>
            </a:stretch>
          </a:blipFill>
          <a:ln w="38100" cap="rnd">
            <a:solidFill>
              <a:srgbClr val="000000"/>
            </a:solidFill>
            <a:prstDash val="solid"/>
            <a:round/>
          </a:ln>
        </p:spPr>
      </p:sp>
      <p:sp>
        <p:nvSpPr>
          <p:cNvPr name="TextBox 16" id="16"/>
          <p:cNvSpPr txBox="true"/>
          <p:nvPr/>
        </p:nvSpPr>
        <p:spPr>
          <a:xfrm rot="0">
            <a:off x="6309080" y="361950"/>
            <a:ext cx="566984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SEGNET MODEL</a:t>
            </a:r>
          </a:p>
        </p:txBody>
      </p:sp>
      <p:sp>
        <p:nvSpPr>
          <p:cNvPr name="TextBox 17" id="17"/>
          <p:cNvSpPr txBox="true"/>
          <p:nvPr/>
        </p:nvSpPr>
        <p:spPr>
          <a:xfrm rot="0">
            <a:off x="0" y="1753139"/>
            <a:ext cx="6620812"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Encoder Structure</a:t>
            </a:r>
          </a:p>
        </p:txBody>
      </p:sp>
      <p:sp>
        <p:nvSpPr>
          <p:cNvPr name="TextBox 18" id="18"/>
          <p:cNvSpPr txBox="true"/>
          <p:nvPr/>
        </p:nvSpPr>
        <p:spPr>
          <a:xfrm rot="0">
            <a:off x="720452" y="3254921"/>
            <a:ext cx="12309849"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43434"/>
                </a:solidFill>
                <a:latin typeface="Canva Sans"/>
                <a:ea typeface="Canva Sans"/>
                <a:cs typeface="Canva Sans"/>
                <a:sym typeface="Canva Sans"/>
              </a:rPr>
              <a:t>First block consists of two normal convolution layers with max pooling and batch normalization</a:t>
            </a:r>
          </a:p>
        </p:txBody>
      </p:sp>
      <p:sp>
        <p:nvSpPr>
          <p:cNvPr name="TextBox 19" id="19"/>
          <p:cNvSpPr txBox="true"/>
          <p:nvPr/>
        </p:nvSpPr>
        <p:spPr>
          <a:xfrm rot="0">
            <a:off x="720452" y="4581515"/>
            <a:ext cx="12309849"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43434"/>
                </a:solidFill>
                <a:latin typeface="Canva Sans"/>
                <a:ea typeface="Canva Sans"/>
                <a:cs typeface="Canva Sans"/>
                <a:sym typeface="Canva Sans"/>
              </a:rPr>
              <a:t>Second block is the same but with a 0.3 dropout to prevent overfitting</a:t>
            </a:r>
          </a:p>
        </p:txBody>
      </p:sp>
      <p:sp>
        <p:nvSpPr>
          <p:cNvPr name="TextBox 20" id="20"/>
          <p:cNvSpPr txBox="true"/>
          <p:nvPr/>
        </p:nvSpPr>
        <p:spPr>
          <a:xfrm rot="0">
            <a:off x="720452" y="5908108"/>
            <a:ext cx="12309849"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43434"/>
                </a:solidFill>
                <a:latin typeface="Canva Sans"/>
                <a:ea typeface="Canva Sans"/>
                <a:cs typeface="Canva Sans"/>
                <a:sym typeface="Canva Sans"/>
              </a:rPr>
              <a:t>The last two blocks introduce dilated convolutions in the second convolutional layer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85035" y="-4485535"/>
            <a:ext cx="19258069" cy="19258069"/>
          </a:xfrm>
          <a:custGeom>
            <a:avLst/>
            <a:gdLst/>
            <a:ahLst/>
            <a:cxnLst/>
            <a:rect r="r" b="b" t="t" l="l"/>
            <a:pathLst>
              <a:path h="19258069" w="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0300" y="2046986"/>
            <a:ext cx="3990125" cy="2244421"/>
            <a:chOff x="0" y="0"/>
            <a:chExt cx="1050897" cy="591123"/>
          </a:xfrm>
        </p:grpSpPr>
        <p:sp>
          <p:nvSpPr>
            <p:cNvPr name="Freeform 4" id="4"/>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5" id="5"/>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3182700" y="2199386"/>
            <a:ext cx="3990125" cy="2244421"/>
            <a:chOff x="0" y="0"/>
            <a:chExt cx="1050897" cy="591123"/>
          </a:xfrm>
        </p:grpSpPr>
        <p:sp>
          <p:nvSpPr>
            <p:cNvPr name="Freeform 7" id="7"/>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8" id="8"/>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335100" y="2351786"/>
            <a:ext cx="3990125" cy="2244421"/>
            <a:chOff x="0" y="0"/>
            <a:chExt cx="1050897" cy="591123"/>
          </a:xfrm>
        </p:grpSpPr>
        <p:sp>
          <p:nvSpPr>
            <p:cNvPr name="Freeform 10" id="10"/>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11" id="11"/>
            <p:cNvSpPr txBox="true"/>
            <p:nvPr/>
          </p:nvSpPr>
          <p:spPr>
            <a:xfrm>
              <a:off x="0" y="-47625"/>
              <a:ext cx="1050897" cy="638748"/>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3487500" y="2504186"/>
            <a:ext cx="3990125" cy="2244421"/>
            <a:chOff x="0" y="0"/>
            <a:chExt cx="1050897" cy="591123"/>
          </a:xfrm>
        </p:grpSpPr>
        <p:sp>
          <p:nvSpPr>
            <p:cNvPr name="Freeform 13" id="13"/>
            <p:cNvSpPr/>
            <p:nvPr/>
          </p:nvSpPr>
          <p:spPr>
            <a:xfrm flipH="false" flipV="false" rot="0">
              <a:off x="0" y="0"/>
              <a:ext cx="1050897" cy="591123"/>
            </a:xfrm>
            <a:custGeom>
              <a:avLst/>
              <a:gdLst/>
              <a:ahLst/>
              <a:cxnLst/>
              <a:rect r="r" b="b" t="t" l="l"/>
              <a:pathLst>
                <a:path h="591123" w="1050897">
                  <a:moveTo>
                    <a:pt x="98954" y="0"/>
                  </a:moveTo>
                  <a:lnTo>
                    <a:pt x="951943" y="0"/>
                  </a:lnTo>
                  <a:cubicBezTo>
                    <a:pt x="1006594" y="0"/>
                    <a:pt x="1050897" y="44303"/>
                    <a:pt x="1050897" y="98954"/>
                  </a:cubicBezTo>
                  <a:lnTo>
                    <a:pt x="1050897" y="492170"/>
                  </a:lnTo>
                  <a:cubicBezTo>
                    <a:pt x="1050897" y="518414"/>
                    <a:pt x="1040472" y="543583"/>
                    <a:pt x="1021914" y="562140"/>
                  </a:cubicBezTo>
                  <a:cubicBezTo>
                    <a:pt x="1003357" y="580698"/>
                    <a:pt x="978188" y="591123"/>
                    <a:pt x="951943" y="591123"/>
                  </a:cubicBezTo>
                  <a:lnTo>
                    <a:pt x="98954" y="591123"/>
                  </a:lnTo>
                  <a:cubicBezTo>
                    <a:pt x="44303" y="591123"/>
                    <a:pt x="0" y="546820"/>
                    <a:pt x="0" y="492170"/>
                  </a:cubicBezTo>
                  <a:lnTo>
                    <a:pt x="0" y="98954"/>
                  </a:lnTo>
                  <a:cubicBezTo>
                    <a:pt x="0" y="72710"/>
                    <a:pt x="10425" y="47540"/>
                    <a:pt x="28983" y="28983"/>
                  </a:cubicBezTo>
                  <a:cubicBezTo>
                    <a:pt x="47540" y="10425"/>
                    <a:pt x="72710" y="0"/>
                    <a:pt x="98954" y="0"/>
                  </a:cubicBezTo>
                  <a:close/>
                </a:path>
              </a:pathLst>
            </a:custGeom>
            <a:solidFill>
              <a:srgbClr val="FFCFCE"/>
            </a:solidFill>
            <a:ln w="38100" cap="rnd">
              <a:solidFill>
                <a:srgbClr val="000000"/>
              </a:solidFill>
              <a:prstDash val="solid"/>
              <a:round/>
            </a:ln>
          </p:spPr>
        </p:sp>
        <p:sp>
          <p:nvSpPr>
            <p:cNvPr name="TextBox 14" id="14"/>
            <p:cNvSpPr txBox="true"/>
            <p:nvPr/>
          </p:nvSpPr>
          <p:spPr>
            <a:xfrm>
              <a:off x="0" y="-66675"/>
              <a:ext cx="1050897" cy="657798"/>
            </a:xfrm>
            <a:prstGeom prst="rect">
              <a:avLst/>
            </a:prstGeom>
          </p:spPr>
          <p:txBody>
            <a:bodyPr anchor="ctr" rtlCol="false" tIns="50800" lIns="50800" bIns="50800" rIns="50800"/>
            <a:lstStyle/>
            <a:p>
              <a:pPr algn="ctr">
                <a:lnSpc>
                  <a:spcPts val="4899"/>
                </a:lnSpc>
              </a:pPr>
              <a:r>
                <a:rPr lang="en-US" b="true" sz="3499">
                  <a:solidFill>
                    <a:srgbClr val="000000"/>
                  </a:solidFill>
                  <a:latin typeface="DM Sans Bold"/>
                  <a:ea typeface="DM Sans Bold"/>
                  <a:cs typeface="DM Sans Bold"/>
                  <a:sym typeface="DM Sans Bold"/>
                </a:rPr>
                <a:t>4 BLOCKS</a:t>
              </a:r>
            </a:p>
          </p:txBody>
        </p:sp>
      </p:grpSp>
      <p:sp>
        <p:nvSpPr>
          <p:cNvPr name="TextBox 15" id="15"/>
          <p:cNvSpPr txBox="true"/>
          <p:nvPr/>
        </p:nvSpPr>
        <p:spPr>
          <a:xfrm rot="0">
            <a:off x="6309080" y="361950"/>
            <a:ext cx="5669841" cy="1209674"/>
          </a:xfrm>
          <a:prstGeom prst="rect">
            <a:avLst/>
          </a:prstGeom>
        </p:spPr>
        <p:txBody>
          <a:bodyPr anchor="t" rtlCol="false" tIns="0" lIns="0" bIns="0" rIns="0">
            <a:spAutoFit/>
          </a:bodyPr>
          <a:lstStyle/>
          <a:p>
            <a:pPr algn="l">
              <a:lnSpc>
                <a:spcPts val="8400"/>
              </a:lnSpc>
            </a:pPr>
            <a:r>
              <a:rPr lang="en-US" sz="6000" b="true">
                <a:solidFill>
                  <a:srgbClr val="343434"/>
                </a:solidFill>
                <a:latin typeface="Cooper Hewitt Bold"/>
                <a:ea typeface="Cooper Hewitt Bold"/>
                <a:cs typeface="Cooper Hewitt Bold"/>
                <a:sym typeface="Cooper Hewitt Bold"/>
              </a:rPr>
              <a:t>SEGNET MODEL</a:t>
            </a:r>
          </a:p>
        </p:txBody>
      </p:sp>
      <p:sp>
        <p:nvSpPr>
          <p:cNvPr name="TextBox 16" id="16"/>
          <p:cNvSpPr txBox="true"/>
          <p:nvPr/>
        </p:nvSpPr>
        <p:spPr>
          <a:xfrm rot="0">
            <a:off x="0" y="1753139"/>
            <a:ext cx="6620812" cy="887095"/>
          </a:xfrm>
          <a:prstGeom prst="rect">
            <a:avLst/>
          </a:prstGeom>
        </p:spPr>
        <p:txBody>
          <a:bodyPr anchor="t" rtlCol="false" tIns="0" lIns="0" bIns="0" rIns="0">
            <a:spAutoFit/>
          </a:bodyPr>
          <a:lstStyle/>
          <a:p>
            <a:pPr algn="ctr">
              <a:lnSpc>
                <a:spcPts val="7279"/>
              </a:lnSpc>
            </a:pPr>
            <a:r>
              <a:rPr lang="en-US" sz="5199" b="true">
                <a:solidFill>
                  <a:srgbClr val="343434"/>
                </a:solidFill>
                <a:latin typeface="Canva Sans Bold"/>
                <a:ea typeface="Canva Sans Bold"/>
                <a:cs typeface="Canva Sans Bold"/>
                <a:sym typeface="Canva Sans Bold"/>
              </a:rPr>
              <a:t>Decoder Structure</a:t>
            </a:r>
          </a:p>
        </p:txBody>
      </p:sp>
      <p:sp>
        <p:nvSpPr>
          <p:cNvPr name="TextBox 17" id="17"/>
          <p:cNvSpPr txBox="true"/>
          <p:nvPr/>
        </p:nvSpPr>
        <p:spPr>
          <a:xfrm rot="0">
            <a:off x="720452" y="3254921"/>
            <a:ext cx="12309849"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43434"/>
                </a:solidFill>
                <a:latin typeface="Canva Sans"/>
                <a:ea typeface="Canva Sans"/>
                <a:cs typeface="Canva Sans"/>
                <a:sym typeface="Canva Sans"/>
              </a:rPr>
              <a:t>The first step in the decoder is upsampling to reverse the downsampling done during encoding. This is followed by two convolutional layers and a Batch Normalization layer.</a:t>
            </a:r>
          </a:p>
        </p:txBody>
      </p:sp>
      <p:sp>
        <p:nvSpPr>
          <p:cNvPr name="TextBox 18" id="18"/>
          <p:cNvSpPr txBox="true"/>
          <p:nvPr/>
        </p:nvSpPr>
        <p:spPr>
          <a:xfrm rot="0">
            <a:off x="720452" y="5845086"/>
            <a:ext cx="16604774"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43434"/>
                </a:solidFill>
                <a:latin typeface="Canva Sans"/>
                <a:ea typeface="Canva Sans"/>
                <a:cs typeface="Canva Sans"/>
                <a:sym typeface="Canva Sans"/>
              </a:rPr>
              <a:t>This is the final upsampling block, where the feature map is restored to the original input size, using 64 filters in the convolutional layers, similar to Block 1 in the encoder.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DAGTjeq624I</dc:identifier>
  <dcterms:modified xsi:type="dcterms:W3CDTF">2011-08-01T06:04:30Z</dcterms:modified>
  <cp:revision>1</cp:revision>
  <dc:title>FinalProject</dc:title>
</cp:coreProperties>
</file>